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7" r:id="rId2"/>
  </p:sldMasterIdLst>
  <p:notesMasterIdLst>
    <p:notesMasterId r:id="rId45"/>
  </p:notesMasterIdLst>
  <p:sldIdLst>
    <p:sldId id="300" r:id="rId3"/>
    <p:sldId id="340" r:id="rId4"/>
    <p:sldId id="336" r:id="rId5"/>
    <p:sldId id="337" r:id="rId6"/>
    <p:sldId id="338" r:id="rId7"/>
    <p:sldId id="341" r:id="rId8"/>
    <p:sldId id="310" r:id="rId9"/>
    <p:sldId id="311" r:id="rId10"/>
    <p:sldId id="312" r:id="rId11"/>
    <p:sldId id="313" r:id="rId12"/>
    <p:sldId id="314" r:id="rId13"/>
    <p:sldId id="315" r:id="rId14"/>
    <p:sldId id="316" r:id="rId15"/>
    <p:sldId id="317" r:id="rId16"/>
    <p:sldId id="319" r:id="rId17"/>
    <p:sldId id="318" r:id="rId18"/>
    <p:sldId id="302" r:id="rId19"/>
    <p:sldId id="303" r:id="rId20"/>
    <p:sldId id="304" r:id="rId21"/>
    <p:sldId id="305" r:id="rId22"/>
    <p:sldId id="306" r:id="rId23"/>
    <p:sldId id="307" r:id="rId24"/>
    <p:sldId id="308" r:id="rId25"/>
    <p:sldId id="309" r:id="rId26"/>
    <p:sldId id="320" r:id="rId27"/>
    <p:sldId id="321" r:id="rId28"/>
    <p:sldId id="322" r:id="rId29"/>
    <p:sldId id="323" r:id="rId30"/>
    <p:sldId id="324" r:id="rId31"/>
    <p:sldId id="325" r:id="rId32"/>
    <p:sldId id="326" r:id="rId33"/>
    <p:sldId id="327" r:id="rId34"/>
    <p:sldId id="328" r:id="rId35"/>
    <p:sldId id="329" r:id="rId36"/>
    <p:sldId id="330" r:id="rId37"/>
    <p:sldId id="331" r:id="rId38"/>
    <p:sldId id="332" r:id="rId39"/>
    <p:sldId id="333" r:id="rId40"/>
    <p:sldId id="334" r:id="rId41"/>
    <p:sldId id="335" r:id="rId42"/>
    <p:sldId id="339" r:id="rId43"/>
    <p:sldId id="342" r:id="rId44"/>
  </p:sldIdLst>
  <p:sldSz cx="9144000" cy="6858000" type="screen4x3"/>
  <p:notesSz cx="6858000" cy="994568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292C"/>
    <a:srgbClr val="B6292C"/>
    <a:srgbClr val="33CC33"/>
    <a:srgbClr val="162D86"/>
    <a:srgbClr val="7C9B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34"/>
    <p:restoredTop sz="94705"/>
  </p:normalViewPr>
  <p:slideViewPr>
    <p:cSldViewPr snapToGrid="0" snapToObjects="1">
      <p:cViewPr>
        <p:scale>
          <a:sx n="76" d="100"/>
          <a:sy n="76" d="100"/>
        </p:scale>
        <p:origin x="-1176" y="180"/>
      </p:cViewPr>
      <p:guideLst>
        <p:guide orient="horz" pos="2160"/>
        <p:guide pos="2880"/>
      </p:guideLst>
    </p:cSldViewPr>
  </p:slideViewPr>
  <p:notesTextViewPr>
    <p:cViewPr>
      <p:scale>
        <a:sx n="1" d="1"/>
        <a:sy n="1" d="1"/>
      </p:scale>
      <p:origin x="0" y="0"/>
    </p:cViewPr>
  </p:notesTextViewPr>
  <p:sorterViewPr>
    <p:cViewPr>
      <p:scale>
        <a:sx n="80" d="100"/>
        <a:sy n="80" d="100"/>
      </p:scale>
      <p:origin x="0" y="44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70FF69-CD16-47B7-9090-B49411949143}"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fr-FR"/>
        </a:p>
      </dgm:t>
    </dgm:pt>
    <dgm:pt modelId="{A089B483-5D25-4A49-8AFB-7EDD21B4C208}">
      <dgm:prSet phldrT="[Texte]" custT="1"/>
      <dgm:spPr/>
      <dgm:t>
        <a:bodyPr/>
        <a:lstStyle/>
        <a:p>
          <a:r>
            <a:rPr lang="fr-FR" sz="2500" b="1" dirty="0"/>
            <a:t>8 et 9 déc.</a:t>
          </a:r>
          <a:br>
            <a:rPr lang="fr-FR" sz="2500" b="1" dirty="0"/>
          </a:br>
          <a:r>
            <a:rPr lang="fr-FR" sz="2800" b="1" dirty="0">
              <a:solidFill>
                <a:srgbClr val="C00000"/>
              </a:solidFill>
            </a:rPr>
            <a:t>Troyes</a:t>
          </a:r>
        </a:p>
      </dgm:t>
    </dgm:pt>
    <dgm:pt modelId="{D78CB9DE-9626-4222-9899-8BF4E56FADB5}" type="parTrans" cxnId="{6365C8C6-D38C-4C1B-AC4A-C773F529FF84}">
      <dgm:prSet/>
      <dgm:spPr/>
      <dgm:t>
        <a:bodyPr/>
        <a:lstStyle/>
        <a:p>
          <a:endParaRPr lang="fr-FR"/>
        </a:p>
      </dgm:t>
    </dgm:pt>
    <dgm:pt modelId="{DA8E62AC-5EB9-42F4-8182-CDCA44526873}" type="sibTrans" cxnId="{6365C8C6-D38C-4C1B-AC4A-C773F529FF84}">
      <dgm:prSet/>
      <dgm:spPr/>
      <dgm:t>
        <a:bodyPr/>
        <a:lstStyle/>
        <a:p>
          <a:endParaRPr lang="fr-FR"/>
        </a:p>
      </dgm:t>
    </dgm:pt>
    <dgm:pt modelId="{B2485464-5236-4F99-A1EB-B26068E21554}">
      <dgm:prSet phldrT="[Texte]"/>
      <dgm:spPr>
        <a:solidFill>
          <a:schemeClr val="accent6">
            <a:lumMod val="60000"/>
            <a:lumOff val="40000"/>
          </a:schemeClr>
        </a:solidFill>
      </dgm:spPr>
      <dgm:t>
        <a:bodyPr/>
        <a:lstStyle/>
        <a:p>
          <a:r>
            <a:rPr lang="fr-FR" dirty="0"/>
            <a:t>Séminaire jeunes</a:t>
          </a:r>
        </a:p>
      </dgm:t>
    </dgm:pt>
    <dgm:pt modelId="{12C01972-6730-4375-B01D-9FD7A542B324}" type="parTrans" cxnId="{75F032A7-77A7-4C8E-B46D-55009C10E20E}">
      <dgm:prSet/>
      <dgm:spPr/>
      <dgm:t>
        <a:bodyPr/>
        <a:lstStyle/>
        <a:p>
          <a:endParaRPr lang="fr-FR"/>
        </a:p>
      </dgm:t>
    </dgm:pt>
    <dgm:pt modelId="{031EC313-E9E2-42F1-AD37-FAA46D5BADDD}" type="sibTrans" cxnId="{75F032A7-77A7-4C8E-B46D-55009C10E20E}">
      <dgm:prSet/>
      <dgm:spPr/>
      <dgm:t>
        <a:bodyPr/>
        <a:lstStyle/>
        <a:p>
          <a:endParaRPr lang="fr-FR"/>
        </a:p>
      </dgm:t>
    </dgm:pt>
    <dgm:pt modelId="{F7DD2D22-7FB7-4C2C-84F1-E5B045A2A8FF}">
      <dgm:prSet phldrT="[Texte]"/>
      <dgm:spPr/>
      <dgm:t>
        <a:bodyPr/>
        <a:lstStyle/>
        <a:p>
          <a:r>
            <a:rPr lang="fr-FR" b="1" dirty="0">
              <a:latin typeface="Calibri" panose="020F0502020204030204" pitchFamily="34" charset="0"/>
              <a:ea typeface="Calibri" panose="020F0502020204030204" pitchFamily="34" charset="0"/>
              <a:cs typeface="Calibri" panose="020F0502020204030204" pitchFamily="34" charset="0"/>
            </a:rPr>
            <a:t>9</a:t>
          </a:r>
          <a:r>
            <a:rPr lang="fr-FR" b="1" dirty="0"/>
            <a:t> et 10 mai </a:t>
          </a:r>
          <a:br>
            <a:rPr lang="fr-FR" b="1" dirty="0"/>
          </a:br>
          <a:r>
            <a:rPr lang="fr-FR" b="1" dirty="0">
              <a:solidFill>
                <a:srgbClr val="C00000"/>
              </a:solidFill>
            </a:rPr>
            <a:t>Puy l’Evêque Prayssac</a:t>
          </a:r>
        </a:p>
      </dgm:t>
    </dgm:pt>
    <dgm:pt modelId="{45E38999-D968-4363-B87D-BAE6F2FAB521}" type="parTrans" cxnId="{7F452611-BC4A-4970-A7CA-0549049AF6DF}">
      <dgm:prSet/>
      <dgm:spPr/>
      <dgm:t>
        <a:bodyPr/>
        <a:lstStyle/>
        <a:p>
          <a:endParaRPr lang="fr-FR"/>
        </a:p>
      </dgm:t>
    </dgm:pt>
    <dgm:pt modelId="{D35F8B11-FCCF-421B-AF40-BFA56560BE1E}" type="sibTrans" cxnId="{7F452611-BC4A-4970-A7CA-0549049AF6DF}">
      <dgm:prSet/>
      <dgm:spPr/>
      <dgm:t>
        <a:bodyPr/>
        <a:lstStyle/>
        <a:p>
          <a:endParaRPr lang="fr-FR"/>
        </a:p>
      </dgm:t>
    </dgm:pt>
    <dgm:pt modelId="{5CDAEA29-82E7-4BDC-9242-3DD20CCBAD6F}">
      <dgm:prSet phldrT="[Texte]"/>
      <dgm:spPr>
        <a:solidFill>
          <a:schemeClr val="accent6">
            <a:lumMod val="60000"/>
            <a:lumOff val="40000"/>
          </a:schemeClr>
        </a:solidFill>
      </dgm:spPr>
      <dgm:t>
        <a:bodyPr/>
        <a:lstStyle/>
        <a:p>
          <a:pPr rtl="0"/>
          <a:r>
            <a:rPr lang="fr-FR"/>
            <a:t>Critérium </a:t>
          </a:r>
          <a:endParaRPr lang="fr-FR" b="0">
            <a:solidFill>
              <a:srgbClr val="FF0000"/>
            </a:solidFill>
            <a:latin typeface="Calibri Light"/>
          </a:endParaRPr>
        </a:p>
      </dgm:t>
    </dgm:pt>
    <dgm:pt modelId="{565611FB-4645-443D-9FE0-9759298A9218}" type="parTrans" cxnId="{1498F9E8-9B73-44C3-853B-F965DABAB0A9}">
      <dgm:prSet/>
      <dgm:spPr/>
      <dgm:t>
        <a:bodyPr/>
        <a:lstStyle/>
        <a:p>
          <a:endParaRPr lang="fr-FR"/>
        </a:p>
      </dgm:t>
    </dgm:pt>
    <dgm:pt modelId="{E0D7BBB4-2687-4A83-B674-FEA1C7C035DF}" type="sibTrans" cxnId="{1498F9E8-9B73-44C3-853B-F965DABAB0A9}">
      <dgm:prSet/>
      <dgm:spPr/>
      <dgm:t>
        <a:bodyPr/>
        <a:lstStyle/>
        <a:p>
          <a:endParaRPr lang="fr-FR"/>
        </a:p>
      </dgm:t>
    </dgm:pt>
    <dgm:pt modelId="{2793FE9C-8BAC-4CE7-8F6C-C96014D63FC2}">
      <dgm:prSet phldrT="[Texte]"/>
      <dgm:spPr/>
      <dgm:t>
        <a:bodyPr/>
        <a:lstStyle/>
        <a:p>
          <a:r>
            <a:rPr lang="fr-FR" b="1" dirty="0"/>
            <a:t>16 au 20/28 juillet</a:t>
          </a:r>
        </a:p>
        <a:p>
          <a:r>
            <a:rPr lang="fr-FR" b="1" dirty="0">
              <a:solidFill>
                <a:srgbClr val="C00000"/>
              </a:solidFill>
            </a:rPr>
            <a:t>Roanne</a:t>
          </a:r>
        </a:p>
      </dgm:t>
    </dgm:pt>
    <dgm:pt modelId="{CED338DC-C680-4446-BCEF-BF88AADD7CB0}" type="parTrans" cxnId="{F584F231-AB6F-43AC-A8AF-4ECB27EE3065}">
      <dgm:prSet/>
      <dgm:spPr/>
      <dgm:t>
        <a:bodyPr/>
        <a:lstStyle/>
        <a:p>
          <a:endParaRPr lang="fr-FR"/>
        </a:p>
      </dgm:t>
    </dgm:pt>
    <dgm:pt modelId="{3353399A-7278-4FA6-B50F-990DCBBBA558}" type="sibTrans" cxnId="{F584F231-AB6F-43AC-A8AF-4ECB27EE3065}">
      <dgm:prSet/>
      <dgm:spPr/>
      <dgm:t>
        <a:bodyPr/>
        <a:lstStyle/>
        <a:p>
          <a:endParaRPr lang="fr-FR"/>
        </a:p>
      </dgm:t>
    </dgm:pt>
    <dgm:pt modelId="{5D29CEF9-1E46-45D0-AEC6-CB659541B85C}">
      <dgm:prSet phldrT="[Texte]"/>
      <dgm:spPr>
        <a:solidFill>
          <a:schemeClr val="accent6">
            <a:lumMod val="60000"/>
            <a:lumOff val="40000"/>
          </a:schemeClr>
        </a:solidFill>
      </dgm:spPr>
      <dgm:t>
        <a:bodyPr/>
        <a:lstStyle/>
        <a:p>
          <a:r>
            <a:rPr lang="fr-FR" dirty="0"/>
            <a:t>Toutes les EFV à Roanne</a:t>
          </a:r>
          <a:br>
            <a:rPr lang="fr-FR" dirty="0"/>
          </a:br>
          <a:r>
            <a:rPr lang="fr-FR" b="1" i="1" dirty="0"/>
            <a:t>« TU+SNEJ »</a:t>
          </a:r>
        </a:p>
      </dgm:t>
    </dgm:pt>
    <dgm:pt modelId="{8432983A-8323-4460-BEFB-FF7A35D83BF8}" type="parTrans" cxnId="{6A8E590C-15B7-4455-8CC5-8F6D3B10E8CB}">
      <dgm:prSet/>
      <dgm:spPr/>
      <dgm:t>
        <a:bodyPr/>
        <a:lstStyle/>
        <a:p>
          <a:endParaRPr lang="fr-FR"/>
        </a:p>
      </dgm:t>
    </dgm:pt>
    <dgm:pt modelId="{2999D927-645A-4412-AA1E-A3E73C5D816C}" type="sibTrans" cxnId="{6A8E590C-15B7-4455-8CC5-8F6D3B10E8CB}">
      <dgm:prSet/>
      <dgm:spPr/>
      <dgm:t>
        <a:bodyPr/>
        <a:lstStyle/>
        <a:p>
          <a:endParaRPr lang="fr-FR"/>
        </a:p>
      </dgm:t>
    </dgm:pt>
    <dgm:pt modelId="{6CD74D40-60F2-4B49-84C9-31D047A2AC1A}">
      <dgm:prSet phldrT="[Texte]"/>
      <dgm:spPr/>
      <dgm:t>
        <a:bodyPr/>
        <a:lstStyle/>
        <a:p>
          <a:r>
            <a:rPr lang="fr-FR"/>
            <a:t>AG fédérale </a:t>
          </a:r>
          <a:br>
            <a:rPr lang="fr-FR"/>
          </a:br>
          <a:r>
            <a:rPr lang="fr-FR">
              <a:latin typeface="Calibri Light"/>
            </a:rPr>
            <a:t>9</a:t>
          </a:r>
          <a:r>
            <a:rPr lang="fr-FR"/>
            <a:t> et </a:t>
          </a:r>
          <a:r>
            <a:rPr lang="fr-FR">
              <a:latin typeface="Calibri Light"/>
            </a:rPr>
            <a:t>10</a:t>
          </a:r>
          <a:r>
            <a:rPr lang="fr-FR"/>
            <a:t> déc</a:t>
          </a:r>
        </a:p>
      </dgm:t>
    </dgm:pt>
    <dgm:pt modelId="{554817CD-1468-4320-9C2B-B9FE7DA7C959}" type="parTrans" cxnId="{045B58D2-1D46-40D9-8017-C277291E1390}">
      <dgm:prSet/>
      <dgm:spPr/>
      <dgm:t>
        <a:bodyPr/>
        <a:lstStyle/>
        <a:p>
          <a:endParaRPr lang="fr-FR"/>
        </a:p>
      </dgm:t>
    </dgm:pt>
    <dgm:pt modelId="{3DE6D6F8-2680-4464-A1A5-985FFDD8EB41}" type="sibTrans" cxnId="{045B58D2-1D46-40D9-8017-C277291E1390}">
      <dgm:prSet/>
      <dgm:spPr/>
      <dgm:t>
        <a:bodyPr/>
        <a:lstStyle/>
        <a:p>
          <a:endParaRPr lang="fr-FR"/>
        </a:p>
      </dgm:t>
    </dgm:pt>
    <dgm:pt modelId="{DD1865AA-26A7-4417-A2BC-FBC7B6E593C7}">
      <dgm:prSet phldrT="[Texte]"/>
      <dgm:spPr/>
      <dgm:t>
        <a:bodyPr/>
        <a:lstStyle/>
        <a:p>
          <a:r>
            <a:rPr lang="fr-FR" dirty="0"/>
            <a:t>Maxi Verte</a:t>
          </a:r>
          <a:br>
            <a:rPr lang="fr-FR" dirty="0"/>
          </a:br>
          <a:r>
            <a:rPr lang="fr-FR" dirty="0"/>
            <a:t>8 au 12 mai</a:t>
          </a:r>
        </a:p>
      </dgm:t>
    </dgm:pt>
    <dgm:pt modelId="{8C90BD63-37E5-4FBB-AE83-EBF170DB8E30}" type="parTrans" cxnId="{5C30B08C-8524-4A62-8EE2-C9A2AF24F444}">
      <dgm:prSet/>
      <dgm:spPr/>
      <dgm:t>
        <a:bodyPr/>
        <a:lstStyle/>
        <a:p>
          <a:endParaRPr lang="fr-FR"/>
        </a:p>
      </dgm:t>
    </dgm:pt>
    <dgm:pt modelId="{F3F3F8B6-D481-4EF7-854B-0BC02B787615}" type="sibTrans" cxnId="{5C30B08C-8524-4A62-8EE2-C9A2AF24F444}">
      <dgm:prSet/>
      <dgm:spPr/>
      <dgm:t>
        <a:bodyPr/>
        <a:lstStyle/>
        <a:p>
          <a:endParaRPr lang="fr-FR"/>
        </a:p>
      </dgm:t>
    </dgm:pt>
    <dgm:pt modelId="{E395591C-7D13-4D73-81FF-D54A4C39C158}">
      <dgm:prSet phldrT="[Texte]"/>
      <dgm:spPr/>
      <dgm:t>
        <a:bodyPr/>
        <a:lstStyle/>
        <a:p>
          <a:r>
            <a:rPr lang="fr-FR" dirty="0"/>
            <a:t>Semaine Fédérale</a:t>
          </a:r>
        </a:p>
      </dgm:t>
    </dgm:pt>
    <dgm:pt modelId="{094054DA-1C55-400A-981C-C8677E0374CB}" type="parTrans" cxnId="{E25051E2-EE96-4355-8DCF-7664773B4E31}">
      <dgm:prSet/>
      <dgm:spPr/>
      <dgm:t>
        <a:bodyPr/>
        <a:lstStyle/>
        <a:p>
          <a:endParaRPr lang="fr-FR"/>
        </a:p>
      </dgm:t>
    </dgm:pt>
    <dgm:pt modelId="{23CE7AF8-C66B-4E41-ADF8-85283051912A}" type="sibTrans" cxnId="{E25051E2-EE96-4355-8DCF-7664773B4E31}">
      <dgm:prSet/>
      <dgm:spPr/>
      <dgm:t>
        <a:bodyPr/>
        <a:lstStyle/>
        <a:p>
          <a:endParaRPr lang="fr-FR"/>
        </a:p>
      </dgm:t>
    </dgm:pt>
    <dgm:pt modelId="{9BCE3592-09F3-4B0F-A009-41B72F2E33F8}">
      <dgm:prSet phldr="0"/>
      <dgm:spPr/>
      <dgm:t>
        <a:bodyPr/>
        <a:lstStyle/>
        <a:p>
          <a:r>
            <a:rPr lang="fr-FR" b="1" dirty="0">
              <a:solidFill>
                <a:srgbClr val="FF0000"/>
              </a:solidFill>
            </a:rPr>
            <a:t>sans CNER</a:t>
          </a:r>
          <a:r>
            <a:rPr lang="fr-FR" b="1" dirty="0">
              <a:solidFill>
                <a:srgbClr val="FF0000"/>
              </a:solidFill>
              <a:latin typeface="Calibri Light"/>
            </a:rPr>
            <a:t> date et lieu à déterminer.</a:t>
          </a:r>
          <a:endParaRPr lang="fr-FR" dirty="0"/>
        </a:p>
      </dgm:t>
    </dgm:pt>
    <dgm:pt modelId="{47F730CA-D61B-4013-881B-15AD686A1840}" type="parTrans" cxnId="{CC3120D2-F130-4E4A-8D39-F20142082763}">
      <dgm:prSet/>
      <dgm:spPr/>
      <dgm:t>
        <a:bodyPr/>
        <a:lstStyle/>
        <a:p>
          <a:endParaRPr lang="fr-FR"/>
        </a:p>
      </dgm:t>
    </dgm:pt>
    <dgm:pt modelId="{0E798918-46E1-459B-84F1-818E1EFB6307}" type="sibTrans" cxnId="{CC3120D2-F130-4E4A-8D39-F20142082763}">
      <dgm:prSet/>
      <dgm:spPr/>
      <dgm:t>
        <a:bodyPr/>
        <a:lstStyle/>
        <a:p>
          <a:endParaRPr lang="fr-FR"/>
        </a:p>
      </dgm:t>
    </dgm:pt>
    <dgm:pt modelId="{9FCAE4E8-03C9-4ADC-9DF9-F03721A39696}" type="pres">
      <dgm:prSet presAssocID="{0F70FF69-CD16-47B7-9090-B49411949143}" presName="theList" presStyleCnt="0">
        <dgm:presLayoutVars>
          <dgm:dir/>
          <dgm:animLvl val="lvl"/>
          <dgm:resizeHandles val="exact"/>
        </dgm:presLayoutVars>
      </dgm:prSet>
      <dgm:spPr/>
      <dgm:t>
        <a:bodyPr/>
        <a:lstStyle/>
        <a:p>
          <a:endParaRPr lang="fr-FR"/>
        </a:p>
      </dgm:t>
    </dgm:pt>
    <dgm:pt modelId="{DD4FCDDD-F0BE-4E0A-B15C-57F22A2C6EFA}" type="pres">
      <dgm:prSet presAssocID="{A089B483-5D25-4A49-8AFB-7EDD21B4C208}" presName="compNode" presStyleCnt="0"/>
      <dgm:spPr/>
    </dgm:pt>
    <dgm:pt modelId="{CC49EEFB-4C60-4700-85F2-7B804AAB1078}" type="pres">
      <dgm:prSet presAssocID="{A089B483-5D25-4A49-8AFB-7EDD21B4C208}" presName="aNode" presStyleLbl="bgShp" presStyleIdx="0" presStyleCnt="3"/>
      <dgm:spPr/>
      <dgm:t>
        <a:bodyPr/>
        <a:lstStyle/>
        <a:p>
          <a:endParaRPr lang="fr-FR"/>
        </a:p>
      </dgm:t>
    </dgm:pt>
    <dgm:pt modelId="{74092563-352B-4396-B4EE-03369EBC7EF1}" type="pres">
      <dgm:prSet presAssocID="{A089B483-5D25-4A49-8AFB-7EDD21B4C208}" presName="textNode" presStyleLbl="bgShp" presStyleIdx="0" presStyleCnt="3"/>
      <dgm:spPr/>
      <dgm:t>
        <a:bodyPr/>
        <a:lstStyle/>
        <a:p>
          <a:endParaRPr lang="fr-FR"/>
        </a:p>
      </dgm:t>
    </dgm:pt>
    <dgm:pt modelId="{8EB01606-FAE2-4D49-A983-4E5BAD3E4FAF}" type="pres">
      <dgm:prSet presAssocID="{A089B483-5D25-4A49-8AFB-7EDD21B4C208}" presName="compChildNode" presStyleCnt="0"/>
      <dgm:spPr/>
    </dgm:pt>
    <dgm:pt modelId="{7482AECD-ADC5-4924-B634-C790354A9403}" type="pres">
      <dgm:prSet presAssocID="{A089B483-5D25-4A49-8AFB-7EDD21B4C208}" presName="theInnerList" presStyleCnt="0"/>
      <dgm:spPr/>
    </dgm:pt>
    <dgm:pt modelId="{34C7A42C-2F36-4BCC-B08C-CD7A17E8C153}" type="pres">
      <dgm:prSet presAssocID="{B2485464-5236-4F99-A1EB-B26068E21554}" presName="childNode" presStyleLbl="node1" presStyleIdx="0" presStyleCnt="7">
        <dgm:presLayoutVars>
          <dgm:bulletEnabled val="1"/>
        </dgm:presLayoutVars>
      </dgm:prSet>
      <dgm:spPr/>
      <dgm:t>
        <a:bodyPr/>
        <a:lstStyle/>
        <a:p>
          <a:endParaRPr lang="fr-FR"/>
        </a:p>
      </dgm:t>
    </dgm:pt>
    <dgm:pt modelId="{0B669FEA-7997-4D31-8C5F-77FE434F0962}" type="pres">
      <dgm:prSet presAssocID="{B2485464-5236-4F99-A1EB-B26068E21554}" presName="aSpace2" presStyleCnt="0"/>
      <dgm:spPr/>
    </dgm:pt>
    <dgm:pt modelId="{6DCEBF89-E9CD-4907-8499-20DA3E40ED30}" type="pres">
      <dgm:prSet presAssocID="{6CD74D40-60F2-4B49-84C9-31D047A2AC1A}" presName="childNode" presStyleLbl="node1" presStyleIdx="1" presStyleCnt="7">
        <dgm:presLayoutVars>
          <dgm:bulletEnabled val="1"/>
        </dgm:presLayoutVars>
      </dgm:prSet>
      <dgm:spPr/>
      <dgm:t>
        <a:bodyPr/>
        <a:lstStyle/>
        <a:p>
          <a:endParaRPr lang="fr-FR"/>
        </a:p>
      </dgm:t>
    </dgm:pt>
    <dgm:pt modelId="{4EF280D2-63F8-4175-B601-FB08C8E18C63}" type="pres">
      <dgm:prSet presAssocID="{A089B483-5D25-4A49-8AFB-7EDD21B4C208}" presName="aSpace" presStyleCnt="0"/>
      <dgm:spPr/>
    </dgm:pt>
    <dgm:pt modelId="{31971140-DB06-4777-BAE5-839244A867E1}" type="pres">
      <dgm:prSet presAssocID="{F7DD2D22-7FB7-4C2C-84F1-E5B045A2A8FF}" presName="compNode" presStyleCnt="0"/>
      <dgm:spPr/>
    </dgm:pt>
    <dgm:pt modelId="{A003DC96-ED04-4231-96A3-40998382327D}" type="pres">
      <dgm:prSet presAssocID="{F7DD2D22-7FB7-4C2C-84F1-E5B045A2A8FF}" presName="aNode" presStyleLbl="bgShp" presStyleIdx="1" presStyleCnt="3"/>
      <dgm:spPr/>
      <dgm:t>
        <a:bodyPr/>
        <a:lstStyle/>
        <a:p>
          <a:endParaRPr lang="fr-FR"/>
        </a:p>
      </dgm:t>
    </dgm:pt>
    <dgm:pt modelId="{D743A17E-E682-4A14-8421-4B981CBA8E03}" type="pres">
      <dgm:prSet presAssocID="{F7DD2D22-7FB7-4C2C-84F1-E5B045A2A8FF}" presName="textNode" presStyleLbl="bgShp" presStyleIdx="1" presStyleCnt="3"/>
      <dgm:spPr/>
      <dgm:t>
        <a:bodyPr/>
        <a:lstStyle/>
        <a:p>
          <a:endParaRPr lang="fr-FR"/>
        </a:p>
      </dgm:t>
    </dgm:pt>
    <dgm:pt modelId="{70329E83-C200-4C8A-B4F2-C26301E9D5CE}" type="pres">
      <dgm:prSet presAssocID="{F7DD2D22-7FB7-4C2C-84F1-E5B045A2A8FF}" presName="compChildNode" presStyleCnt="0"/>
      <dgm:spPr/>
    </dgm:pt>
    <dgm:pt modelId="{21F1D311-3628-4E00-8B45-DCF730405730}" type="pres">
      <dgm:prSet presAssocID="{F7DD2D22-7FB7-4C2C-84F1-E5B045A2A8FF}" presName="theInnerList" presStyleCnt="0"/>
      <dgm:spPr/>
    </dgm:pt>
    <dgm:pt modelId="{4F926012-175D-4D12-BE98-2CE2A768A5B4}" type="pres">
      <dgm:prSet presAssocID="{5CDAEA29-82E7-4BDC-9242-3DD20CCBAD6F}" presName="childNode" presStyleLbl="node1" presStyleIdx="2" presStyleCnt="7">
        <dgm:presLayoutVars>
          <dgm:bulletEnabled val="1"/>
        </dgm:presLayoutVars>
      </dgm:prSet>
      <dgm:spPr/>
      <dgm:t>
        <a:bodyPr/>
        <a:lstStyle/>
        <a:p>
          <a:endParaRPr lang="fr-FR"/>
        </a:p>
      </dgm:t>
    </dgm:pt>
    <dgm:pt modelId="{7F0E936F-ABD6-4BE8-B922-0C2757284669}" type="pres">
      <dgm:prSet presAssocID="{5CDAEA29-82E7-4BDC-9242-3DD20CCBAD6F}" presName="aSpace2" presStyleCnt="0"/>
      <dgm:spPr/>
    </dgm:pt>
    <dgm:pt modelId="{42AB8925-F721-4D0A-A811-8BEFBB9B30B3}" type="pres">
      <dgm:prSet presAssocID="{9BCE3592-09F3-4B0F-A009-41B72F2E33F8}" presName="childNode" presStyleLbl="node1" presStyleIdx="3" presStyleCnt="7">
        <dgm:presLayoutVars>
          <dgm:bulletEnabled val="1"/>
        </dgm:presLayoutVars>
      </dgm:prSet>
      <dgm:spPr/>
      <dgm:t>
        <a:bodyPr/>
        <a:lstStyle/>
        <a:p>
          <a:endParaRPr lang="fr-FR"/>
        </a:p>
      </dgm:t>
    </dgm:pt>
    <dgm:pt modelId="{6B8EC247-DBD0-4541-A74F-4058735DE234}" type="pres">
      <dgm:prSet presAssocID="{9BCE3592-09F3-4B0F-A009-41B72F2E33F8}" presName="aSpace2" presStyleCnt="0"/>
      <dgm:spPr/>
    </dgm:pt>
    <dgm:pt modelId="{93D6FB2C-B98E-411E-94A5-8AAE49A5E72A}" type="pres">
      <dgm:prSet presAssocID="{DD1865AA-26A7-4417-A2BC-FBC7B6E593C7}" presName="childNode" presStyleLbl="node1" presStyleIdx="4" presStyleCnt="7">
        <dgm:presLayoutVars>
          <dgm:bulletEnabled val="1"/>
        </dgm:presLayoutVars>
      </dgm:prSet>
      <dgm:spPr/>
      <dgm:t>
        <a:bodyPr/>
        <a:lstStyle/>
        <a:p>
          <a:endParaRPr lang="fr-FR"/>
        </a:p>
      </dgm:t>
    </dgm:pt>
    <dgm:pt modelId="{78EF134D-3B6E-4CC2-AD8A-3BA4E57AEBE6}" type="pres">
      <dgm:prSet presAssocID="{F7DD2D22-7FB7-4C2C-84F1-E5B045A2A8FF}" presName="aSpace" presStyleCnt="0"/>
      <dgm:spPr/>
    </dgm:pt>
    <dgm:pt modelId="{043FC0A6-A7B5-4712-836C-10B0C7D7DF15}" type="pres">
      <dgm:prSet presAssocID="{2793FE9C-8BAC-4CE7-8F6C-C96014D63FC2}" presName="compNode" presStyleCnt="0"/>
      <dgm:spPr/>
    </dgm:pt>
    <dgm:pt modelId="{069C8BC9-D5D5-4CB1-8975-85B67702284C}" type="pres">
      <dgm:prSet presAssocID="{2793FE9C-8BAC-4CE7-8F6C-C96014D63FC2}" presName="aNode" presStyleLbl="bgShp" presStyleIdx="2" presStyleCnt="3"/>
      <dgm:spPr/>
      <dgm:t>
        <a:bodyPr/>
        <a:lstStyle/>
        <a:p>
          <a:endParaRPr lang="fr-FR"/>
        </a:p>
      </dgm:t>
    </dgm:pt>
    <dgm:pt modelId="{DC184EFB-0748-4FB5-B9A5-D14DB442B210}" type="pres">
      <dgm:prSet presAssocID="{2793FE9C-8BAC-4CE7-8F6C-C96014D63FC2}" presName="textNode" presStyleLbl="bgShp" presStyleIdx="2" presStyleCnt="3"/>
      <dgm:spPr/>
      <dgm:t>
        <a:bodyPr/>
        <a:lstStyle/>
        <a:p>
          <a:endParaRPr lang="fr-FR"/>
        </a:p>
      </dgm:t>
    </dgm:pt>
    <dgm:pt modelId="{17DE7BDA-0C4E-4DE3-AB76-A9DBB9B17F55}" type="pres">
      <dgm:prSet presAssocID="{2793FE9C-8BAC-4CE7-8F6C-C96014D63FC2}" presName="compChildNode" presStyleCnt="0"/>
      <dgm:spPr/>
    </dgm:pt>
    <dgm:pt modelId="{D943DC7C-1421-4E9B-8B2D-98590B89E4C3}" type="pres">
      <dgm:prSet presAssocID="{2793FE9C-8BAC-4CE7-8F6C-C96014D63FC2}" presName="theInnerList" presStyleCnt="0"/>
      <dgm:spPr/>
    </dgm:pt>
    <dgm:pt modelId="{76E30C40-3C9B-46BB-AFE7-16B1F93EC85D}" type="pres">
      <dgm:prSet presAssocID="{5D29CEF9-1E46-45D0-AEC6-CB659541B85C}" presName="childNode" presStyleLbl="node1" presStyleIdx="5" presStyleCnt="7">
        <dgm:presLayoutVars>
          <dgm:bulletEnabled val="1"/>
        </dgm:presLayoutVars>
      </dgm:prSet>
      <dgm:spPr/>
      <dgm:t>
        <a:bodyPr/>
        <a:lstStyle/>
        <a:p>
          <a:endParaRPr lang="fr-FR"/>
        </a:p>
      </dgm:t>
    </dgm:pt>
    <dgm:pt modelId="{879C1A9A-F7FE-43D4-9A78-0033CB9FB780}" type="pres">
      <dgm:prSet presAssocID="{5D29CEF9-1E46-45D0-AEC6-CB659541B85C}" presName="aSpace2" presStyleCnt="0"/>
      <dgm:spPr/>
    </dgm:pt>
    <dgm:pt modelId="{C6CD26D7-7549-4828-994D-933C7707A744}" type="pres">
      <dgm:prSet presAssocID="{E395591C-7D13-4D73-81FF-D54A4C39C158}" presName="childNode" presStyleLbl="node1" presStyleIdx="6" presStyleCnt="7">
        <dgm:presLayoutVars>
          <dgm:bulletEnabled val="1"/>
        </dgm:presLayoutVars>
      </dgm:prSet>
      <dgm:spPr/>
      <dgm:t>
        <a:bodyPr/>
        <a:lstStyle/>
        <a:p>
          <a:endParaRPr lang="fr-FR"/>
        </a:p>
      </dgm:t>
    </dgm:pt>
  </dgm:ptLst>
  <dgm:cxnLst>
    <dgm:cxn modelId="{045A7241-B34B-4284-98CA-176EA45BD58A}" type="presOf" srcId="{B2485464-5236-4F99-A1EB-B26068E21554}" destId="{34C7A42C-2F36-4BCC-B08C-CD7A17E8C153}" srcOrd="0" destOrd="0" presId="urn:microsoft.com/office/officeart/2005/8/layout/lProcess2"/>
    <dgm:cxn modelId="{CC3120D2-F130-4E4A-8D39-F20142082763}" srcId="{F7DD2D22-7FB7-4C2C-84F1-E5B045A2A8FF}" destId="{9BCE3592-09F3-4B0F-A009-41B72F2E33F8}" srcOrd="1" destOrd="0" parTransId="{47F730CA-D61B-4013-881B-15AD686A1840}" sibTransId="{0E798918-46E1-459B-84F1-818E1EFB6307}"/>
    <dgm:cxn modelId="{6365C8C6-D38C-4C1B-AC4A-C773F529FF84}" srcId="{0F70FF69-CD16-47B7-9090-B49411949143}" destId="{A089B483-5D25-4A49-8AFB-7EDD21B4C208}" srcOrd="0" destOrd="0" parTransId="{D78CB9DE-9626-4222-9899-8BF4E56FADB5}" sibTransId="{DA8E62AC-5EB9-42F4-8182-CDCA44526873}"/>
    <dgm:cxn modelId="{457DE4A8-90AD-4DFA-9D87-F3FCA73BD959}" type="presOf" srcId="{E395591C-7D13-4D73-81FF-D54A4C39C158}" destId="{C6CD26D7-7549-4828-994D-933C7707A744}" srcOrd="0" destOrd="0" presId="urn:microsoft.com/office/officeart/2005/8/layout/lProcess2"/>
    <dgm:cxn modelId="{0194FDC7-0968-4DD6-81B5-A22DA704292B}" type="presOf" srcId="{9BCE3592-09F3-4B0F-A009-41B72F2E33F8}" destId="{42AB8925-F721-4D0A-A811-8BEFBB9B30B3}" srcOrd="0" destOrd="0" presId="urn:microsoft.com/office/officeart/2005/8/layout/lProcess2"/>
    <dgm:cxn modelId="{8BBA652C-96D0-4E0E-8875-B917DA8C89CF}" type="presOf" srcId="{A089B483-5D25-4A49-8AFB-7EDD21B4C208}" destId="{CC49EEFB-4C60-4700-85F2-7B804AAB1078}" srcOrd="0" destOrd="0" presId="urn:microsoft.com/office/officeart/2005/8/layout/lProcess2"/>
    <dgm:cxn modelId="{E25051E2-EE96-4355-8DCF-7664773B4E31}" srcId="{2793FE9C-8BAC-4CE7-8F6C-C96014D63FC2}" destId="{E395591C-7D13-4D73-81FF-D54A4C39C158}" srcOrd="1" destOrd="0" parTransId="{094054DA-1C55-400A-981C-C8677E0374CB}" sibTransId="{23CE7AF8-C66B-4E41-ADF8-85283051912A}"/>
    <dgm:cxn modelId="{75F032A7-77A7-4C8E-B46D-55009C10E20E}" srcId="{A089B483-5D25-4A49-8AFB-7EDD21B4C208}" destId="{B2485464-5236-4F99-A1EB-B26068E21554}" srcOrd="0" destOrd="0" parTransId="{12C01972-6730-4375-B01D-9FD7A542B324}" sibTransId="{031EC313-E9E2-42F1-AD37-FAA46D5BADDD}"/>
    <dgm:cxn modelId="{045B58D2-1D46-40D9-8017-C277291E1390}" srcId="{A089B483-5D25-4A49-8AFB-7EDD21B4C208}" destId="{6CD74D40-60F2-4B49-84C9-31D047A2AC1A}" srcOrd="1" destOrd="0" parTransId="{554817CD-1468-4320-9C2B-B9FE7DA7C959}" sibTransId="{3DE6D6F8-2680-4464-A1A5-985FFDD8EB41}"/>
    <dgm:cxn modelId="{5620E623-C7A0-4B58-BC0C-EC3094AF23F5}" type="presOf" srcId="{5CDAEA29-82E7-4BDC-9242-3DD20CCBAD6F}" destId="{4F926012-175D-4D12-BE98-2CE2A768A5B4}" srcOrd="0" destOrd="0" presId="urn:microsoft.com/office/officeart/2005/8/layout/lProcess2"/>
    <dgm:cxn modelId="{4B8D40F8-8CD8-4813-9849-55FB87294D19}" type="presOf" srcId="{F7DD2D22-7FB7-4C2C-84F1-E5B045A2A8FF}" destId="{A003DC96-ED04-4231-96A3-40998382327D}" srcOrd="0" destOrd="0" presId="urn:microsoft.com/office/officeart/2005/8/layout/lProcess2"/>
    <dgm:cxn modelId="{58A5A1DE-5720-4381-AB7A-EC801A063BEF}" type="presOf" srcId="{0F70FF69-CD16-47B7-9090-B49411949143}" destId="{9FCAE4E8-03C9-4ADC-9DF9-F03721A39696}" srcOrd="0" destOrd="0" presId="urn:microsoft.com/office/officeart/2005/8/layout/lProcess2"/>
    <dgm:cxn modelId="{2CACE4E5-9E0C-42DA-A73A-1EF31C572CD2}" type="presOf" srcId="{F7DD2D22-7FB7-4C2C-84F1-E5B045A2A8FF}" destId="{D743A17E-E682-4A14-8421-4B981CBA8E03}" srcOrd="1" destOrd="0" presId="urn:microsoft.com/office/officeart/2005/8/layout/lProcess2"/>
    <dgm:cxn modelId="{CEC5268A-6E1E-497A-9EFC-E940DAB514B9}" type="presOf" srcId="{5D29CEF9-1E46-45D0-AEC6-CB659541B85C}" destId="{76E30C40-3C9B-46BB-AFE7-16B1F93EC85D}" srcOrd="0" destOrd="0" presId="urn:microsoft.com/office/officeart/2005/8/layout/lProcess2"/>
    <dgm:cxn modelId="{36F61B7A-C5B6-43F7-93CA-AD20F995F5D5}" type="presOf" srcId="{DD1865AA-26A7-4417-A2BC-FBC7B6E593C7}" destId="{93D6FB2C-B98E-411E-94A5-8AAE49A5E72A}" srcOrd="0" destOrd="0" presId="urn:microsoft.com/office/officeart/2005/8/layout/lProcess2"/>
    <dgm:cxn modelId="{51F95C54-8424-49F5-87E1-061E5894120C}" type="presOf" srcId="{6CD74D40-60F2-4B49-84C9-31D047A2AC1A}" destId="{6DCEBF89-E9CD-4907-8499-20DA3E40ED30}" srcOrd="0" destOrd="0" presId="urn:microsoft.com/office/officeart/2005/8/layout/lProcess2"/>
    <dgm:cxn modelId="{6A8E590C-15B7-4455-8CC5-8F6D3B10E8CB}" srcId="{2793FE9C-8BAC-4CE7-8F6C-C96014D63FC2}" destId="{5D29CEF9-1E46-45D0-AEC6-CB659541B85C}" srcOrd="0" destOrd="0" parTransId="{8432983A-8323-4460-BEFB-FF7A35D83BF8}" sibTransId="{2999D927-645A-4412-AA1E-A3E73C5D816C}"/>
    <dgm:cxn modelId="{376C2BE0-F7A2-40EC-9AAF-335A83D97336}" type="presOf" srcId="{2793FE9C-8BAC-4CE7-8F6C-C96014D63FC2}" destId="{069C8BC9-D5D5-4CB1-8975-85B67702284C}" srcOrd="0" destOrd="0" presId="urn:microsoft.com/office/officeart/2005/8/layout/lProcess2"/>
    <dgm:cxn modelId="{5C30B08C-8524-4A62-8EE2-C9A2AF24F444}" srcId="{F7DD2D22-7FB7-4C2C-84F1-E5B045A2A8FF}" destId="{DD1865AA-26A7-4417-A2BC-FBC7B6E593C7}" srcOrd="2" destOrd="0" parTransId="{8C90BD63-37E5-4FBB-AE83-EBF170DB8E30}" sibTransId="{F3F3F8B6-D481-4EF7-854B-0BC02B787615}"/>
    <dgm:cxn modelId="{1498F9E8-9B73-44C3-853B-F965DABAB0A9}" srcId="{F7DD2D22-7FB7-4C2C-84F1-E5B045A2A8FF}" destId="{5CDAEA29-82E7-4BDC-9242-3DD20CCBAD6F}" srcOrd="0" destOrd="0" parTransId="{565611FB-4645-443D-9FE0-9759298A9218}" sibTransId="{E0D7BBB4-2687-4A83-B674-FEA1C7C035DF}"/>
    <dgm:cxn modelId="{7F452611-BC4A-4970-A7CA-0549049AF6DF}" srcId="{0F70FF69-CD16-47B7-9090-B49411949143}" destId="{F7DD2D22-7FB7-4C2C-84F1-E5B045A2A8FF}" srcOrd="1" destOrd="0" parTransId="{45E38999-D968-4363-B87D-BAE6F2FAB521}" sibTransId="{D35F8B11-FCCF-421B-AF40-BFA56560BE1E}"/>
    <dgm:cxn modelId="{92E65CE6-FACC-4442-88C9-0F6EE465F221}" type="presOf" srcId="{2793FE9C-8BAC-4CE7-8F6C-C96014D63FC2}" destId="{DC184EFB-0748-4FB5-B9A5-D14DB442B210}" srcOrd="1" destOrd="0" presId="urn:microsoft.com/office/officeart/2005/8/layout/lProcess2"/>
    <dgm:cxn modelId="{FD73F6F5-2BBF-4CD7-AC09-19E77A4537D2}" type="presOf" srcId="{A089B483-5D25-4A49-8AFB-7EDD21B4C208}" destId="{74092563-352B-4396-B4EE-03369EBC7EF1}" srcOrd="1" destOrd="0" presId="urn:microsoft.com/office/officeart/2005/8/layout/lProcess2"/>
    <dgm:cxn modelId="{F584F231-AB6F-43AC-A8AF-4ECB27EE3065}" srcId="{0F70FF69-CD16-47B7-9090-B49411949143}" destId="{2793FE9C-8BAC-4CE7-8F6C-C96014D63FC2}" srcOrd="2" destOrd="0" parTransId="{CED338DC-C680-4446-BCEF-BF88AADD7CB0}" sibTransId="{3353399A-7278-4FA6-B50F-990DCBBBA558}"/>
    <dgm:cxn modelId="{932CC8DA-3C15-4FF7-8D61-77532C80A38E}" type="presParOf" srcId="{9FCAE4E8-03C9-4ADC-9DF9-F03721A39696}" destId="{DD4FCDDD-F0BE-4E0A-B15C-57F22A2C6EFA}" srcOrd="0" destOrd="0" presId="urn:microsoft.com/office/officeart/2005/8/layout/lProcess2"/>
    <dgm:cxn modelId="{0DD0EED4-DA37-4371-AD3F-088A529A10FA}" type="presParOf" srcId="{DD4FCDDD-F0BE-4E0A-B15C-57F22A2C6EFA}" destId="{CC49EEFB-4C60-4700-85F2-7B804AAB1078}" srcOrd="0" destOrd="0" presId="urn:microsoft.com/office/officeart/2005/8/layout/lProcess2"/>
    <dgm:cxn modelId="{8301A77F-E6B7-4EFA-8C36-1201CE06A69A}" type="presParOf" srcId="{DD4FCDDD-F0BE-4E0A-B15C-57F22A2C6EFA}" destId="{74092563-352B-4396-B4EE-03369EBC7EF1}" srcOrd="1" destOrd="0" presId="urn:microsoft.com/office/officeart/2005/8/layout/lProcess2"/>
    <dgm:cxn modelId="{C7CC871C-0AB3-4CD2-9F9F-F9FFD20C0ED4}" type="presParOf" srcId="{DD4FCDDD-F0BE-4E0A-B15C-57F22A2C6EFA}" destId="{8EB01606-FAE2-4D49-A983-4E5BAD3E4FAF}" srcOrd="2" destOrd="0" presId="urn:microsoft.com/office/officeart/2005/8/layout/lProcess2"/>
    <dgm:cxn modelId="{32ACDAE0-7A4A-4554-9168-2CEF382A04DC}" type="presParOf" srcId="{8EB01606-FAE2-4D49-A983-4E5BAD3E4FAF}" destId="{7482AECD-ADC5-4924-B634-C790354A9403}" srcOrd="0" destOrd="0" presId="urn:microsoft.com/office/officeart/2005/8/layout/lProcess2"/>
    <dgm:cxn modelId="{118B2EF3-EE94-4944-9113-69A66642731E}" type="presParOf" srcId="{7482AECD-ADC5-4924-B634-C790354A9403}" destId="{34C7A42C-2F36-4BCC-B08C-CD7A17E8C153}" srcOrd="0" destOrd="0" presId="urn:microsoft.com/office/officeart/2005/8/layout/lProcess2"/>
    <dgm:cxn modelId="{EEFA98A6-4E97-4750-A771-3078BCE21115}" type="presParOf" srcId="{7482AECD-ADC5-4924-B634-C790354A9403}" destId="{0B669FEA-7997-4D31-8C5F-77FE434F0962}" srcOrd="1" destOrd="0" presId="urn:microsoft.com/office/officeart/2005/8/layout/lProcess2"/>
    <dgm:cxn modelId="{330344A0-7DBF-4B6A-8D4A-25297BCF38E4}" type="presParOf" srcId="{7482AECD-ADC5-4924-B634-C790354A9403}" destId="{6DCEBF89-E9CD-4907-8499-20DA3E40ED30}" srcOrd="2" destOrd="0" presId="urn:microsoft.com/office/officeart/2005/8/layout/lProcess2"/>
    <dgm:cxn modelId="{70E16747-D886-450B-931A-43E07A43CE21}" type="presParOf" srcId="{9FCAE4E8-03C9-4ADC-9DF9-F03721A39696}" destId="{4EF280D2-63F8-4175-B601-FB08C8E18C63}" srcOrd="1" destOrd="0" presId="urn:microsoft.com/office/officeart/2005/8/layout/lProcess2"/>
    <dgm:cxn modelId="{17887AF4-0450-45E4-9728-E006E0325BE8}" type="presParOf" srcId="{9FCAE4E8-03C9-4ADC-9DF9-F03721A39696}" destId="{31971140-DB06-4777-BAE5-839244A867E1}" srcOrd="2" destOrd="0" presId="urn:microsoft.com/office/officeart/2005/8/layout/lProcess2"/>
    <dgm:cxn modelId="{B3BB097D-A56B-40AD-AC05-6E482F01D7CC}" type="presParOf" srcId="{31971140-DB06-4777-BAE5-839244A867E1}" destId="{A003DC96-ED04-4231-96A3-40998382327D}" srcOrd="0" destOrd="0" presId="urn:microsoft.com/office/officeart/2005/8/layout/lProcess2"/>
    <dgm:cxn modelId="{C891393D-A1B1-480C-8736-313B963403D3}" type="presParOf" srcId="{31971140-DB06-4777-BAE5-839244A867E1}" destId="{D743A17E-E682-4A14-8421-4B981CBA8E03}" srcOrd="1" destOrd="0" presId="urn:microsoft.com/office/officeart/2005/8/layout/lProcess2"/>
    <dgm:cxn modelId="{8862D014-1C93-4A80-848F-62DA924F248A}" type="presParOf" srcId="{31971140-DB06-4777-BAE5-839244A867E1}" destId="{70329E83-C200-4C8A-B4F2-C26301E9D5CE}" srcOrd="2" destOrd="0" presId="urn:microsoft.com/office/officeart/2005/8/layout/lProcess2"/>
    <dgm:cxn modelId="{D5E22F58-2B98-4B9D-B8DE-4E38048BE580}" type="presParOf" srcId="{70329E83-C200-4C8A-B4F2-C26301E9D5CE}" destId="{21F1D311-3628-4E00-8B45-DCF730405730}" srcOrd="0" destOrd="0" presId="urn:microsoft.com/office/officeart/2005/8/layout/lProcess2"/>
    <dgm:cxn modelId="{50F49FD6-C5C6-4510-B2D7-3892165423D8}" type="presParOf" srcId="{21F1D311-3628-4E00-8B45-DCF730405730}" destId="{4F926012-175D-4D12-BE98-2CE2A768A5B4}" srcOrd="0" destOrd="0" presId="urn:microsoft.com/office/officeart/2005/8/layout/lProcess2"/>
    <dgm:cxn modelId="{AD0F7CC9-6779-4D64-97B5-76A30852AB47}" type="presParOf" srcId="{21F1D311-3628-4E00-8B45-DCF730405730}" destId="{7F0E936F-ABD6-4BE8-B922-0C2757284669}" srcOrd="1" destOrd="0" presId="urn:microsoft.com/office/officeart/2005/8/layout/lProcess2"/>
    <dgm:cxn modelId="{0FD28606-FD5C-4354-9175-EB2B2363FDA4}" type="presParOf" srcId="{21F1D311-3628-4E00-8B45-DCF730405730}" destId="{42AB8925-F721-4D0A-A811-8BEFBB9B30B3}" srcOrd="2" destOrd="0" presId="urn:microsoft.com/office/officeart/2005/8/layout/lProcess2"/>
    <dgm:cxn modelId="{1ECC3AC0-560A-4177-9DB3-E04107FB82E6}" type="presParOf" srcId="{21F1D311-3628-4E00-8B45-DCF730405730}" destId="{6B8EC247-DBD0-4541-A74F-4058735DE234}" srcOrd="3" destOrd="0" presId="urn:microsoft.com/office/officeart/2005/8/layout/lProcess2"/>
    <dgm:cxn modelId="{B4E3E67D-F100-43E9-89A0-B8CD161CB64B}" type="presParOf" srcId="{21F1D311-3628-4E00-8B45-DCF730405730}" destId="{93D6FB2C-B98E-411E-94A5-8AAE49A5E72A}" srcOrd="4" destOrd="0" presId="urn:microsoft.com/office/officeart/2005/8/layout/lProcess2"/>
    <dgm:cxn modelId="{893E90FD-341E-4D84-83DC-CE70F1FABD7A}" type="presParOf" srcId="{9FCAE4E8-03C9-4ADC-9DF9-F03721A39696}" destId="{78EF134D-3B6E-4CC2-AD8A-3BA4E57AEBE6}" srcOrd="3" destOrd="0" presId="urn:microsoft.com/office/officeart/2005/8/layout/lProcess2"/>
    <dgm:cxn modelId="{A8919A9E-C206-42C7-87A9-1D6CD0B0463B}" type="presParOf" srcId="{9FCAE4E8-03C9-4ADC-9DF9-F03721A39696}" destId="{043FC0A6-A7B5-4712-836C-10B0C7D7DF15}" srcOrd="4" destOrd="0" presId="urn:microsoft.com/office/officeart/2005/8/layout/lProcess2"/>
    <dgm:cxn modelId="{C5E6625C-7157-4C1B-AB3A-A396F7685289}" type="presParOf" srcId="{043FC0A6-A7B5-4712-836C-10B0C7D7DF15}" destId="{069C8BC9-D5D5-4CB1-8975-85B67702284C}" srcOrd="0" destOrd="0" presId="urn:microsoft.com/office/officeart/2005/8/layout/lProcess2"/>
    <dgm:cxn modelId="{2E7593FE-4D49-4265-BB36-A83377053E35}" type="presParOf" srcId="{043FC0A6-A7B5-4712-836C-10B0C7D7DF15}" destId="{DC184EFB-0748-4FB5-B9A5-D14DB442B210}" srcOrd="1" destOrd="0" presId="urn:microsoft.com/office/officeart/2005/8/layout/lProcess2"/>
    <dgm:cxn modelId="{D87D7DEE-71DE-4A97-8D4D-4B0A2D055899}" type="presParOf" srcId="{043FC0A6-A7B5-4712-836C-10B0C7D7DF15}" destId="{17DE7BDA-0C4E-4DE3-AB76-A9DBB9B17F55}" srcOrd="2" destOrd="0" presId="urn:microsoft.com/office/officeart/2005/8/layout/lProcess2"/>
    <dgm:cxn modelId="{05CA49DF-515C-4C68-9707-7A62F32A9019}" type="presParOf" srcId="{17DE7BDA-0C4E-4DE3-AB76-A9DBB9B17F55}" destId="{D943DC7C-1421-4E9B-8B2D-98590B89E4C3}" srcOrd="0" destOrd="0" presId="urn:microsoft.com/office/officeart/2005/8/layout/lProcess2"/>
    <dgm:cxn modelId="{52B4AA13-4B01-4C96-A8C6-A6F2D2E960E0}" type="presParOf" srcId="{D943DC7C-1421-4E9B-8B2D-98590B89E4C3}" destId="{76E30C40-3C9B-46BB-AFE7-16B1F93EC85D}" srcOrd="0" destOrd="0" presId="urn:microsoft.com/office/officeart/2005/8/layout/lProcess2"/>
    <dgm:cxn modelId="{6FDD3A24-2BBF-4EAE-9C71-274A8426C479}" type="presParOf" srcId="{D943DC7C-1421-4E9B-8B2D-98590B89E4C3}" destId="{879C1A9A-F7FE-43D4-9A78-0033CB9FB780}" srcOrd="1" destOrd="0" presId="urn:microsoft.com/office/officeart/2005/8/layout/lProcess2"/>
    <dgm:cxn modelId="{DDFDCC2B-5AB1-4E08-B941-08B5EA7FE9AC}" type="presParOf" srcId="{D943DC7C-1421-4E9B-8B2D-98590B89E4C3}" destId="{C6CD26D7-7549-4828-994D-933C7707A744}"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49EEFB-4C60-4700-85F2-7B804AAB1078}">
      <dsp:nvSpPr>
        <dsp:cNvPr id="0" name=""/>
        <dsp:cNvSpPr/>
      </dsp:nvSpPr>
      <dsp:spPr>
        <a:xfrm>
          <a:off x="775" y="0"/>
          <a:ext cx="2017359" cy="40951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fr-FR" sz="2500" b="1" kern="1200" dirty="0"/>
            <a:t>8 et 9 déc.</a:t>
          </a:r>
          <a:br>
            <a:rPr lang="fr-FR" sz="2500" b="1" kern="1200" dirty="0"/>
          </a:br>
          <a:r>
            <a:rPr lang="fr-FR" sz="2800" b="1" kern="1200" dirty="0">
              <a:solidFill>
                <a:srgbClr val="C00000"/>
              </a:solidFill>
            </a:rPr>
            <a:t>Troyes</a:t>
          </a:r>
        </a:p>
      </dsp:txBody>
      <dsp:txXfrm>
        <a:off x="775" y="0"/>
        <a:ext cx="2017359" cy="1228552"/>
      </dsp:txXfrm>
    </dsp:sp>
    <dsp:sp modelId="{34C7A42C-2F36-4BCC-B08C-CD7A17E8C153}">
      <dsp:nvSpPr>
        <dsp:cNvPr id="0" name=""/>
        <dsp:cNvSpPr/>
      </dsp:nvSpPr>
      <dsp:spPr>
        <a:xfrm>
          <a:off x="202511" y="1229751"/>
          <a:ext cx="1613887" cy="1234750"/>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fr-FR" sz="1600" kern="1200" dirty="0"/>
            <a:t>Séminaire jeunes</a:t>
          </a:r>
        </a:p>
      </dsp:txBody>
      <dsp:txXfrm>
        <a:off x="238676" y="1265916"/>
        <a:ext cx="1541557" cy="1162420"/>
      </dsp:txXfrm>
    </dsp:sp>
    <dsp:sp modelId="{6DCEBF89-E9CD-4907-8499-20DA3E40ED30}">
      <dsp:nvSpPr>
        <dsp:cNvPr id="0" name=""/>
        <dsp:cNvSpPr/>
      </dsp:nvSpPr>
      <dsp:spPr>
        <a:xfrm>
          <a:off x="202511" y="2654464"/>
          <a:ext cx="1613887" cy="12347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fr-FR" sz="1600" kern="1200"/>
            <a:t>AG fédérale </a:t>
          </a:r>
          <a:br>
            <a:rPr lang="fr-FR" sz="1600" kern="1200"/>
          </a:br>
          <a:r>
            <a:rPr lang="fr-FR" sz="1600" kern="1200">
              <a:latin typeface="Calibri Light"/>
            </a:rPr>
            <a:t>9</a:t>
          </a:r>
          <a:r>
            <a:rPr lang="fr-FR" sz="1600" kern="1200"/>
            <a:t> et </a:t>
          </a:r>
          <a:r>
            <a:rPr lang="fr-FR" sz="1600" kern="1200">
              <a:latin typeface="Calibri Light"/>
            </a:rPr>
            <a:t>10</a:t>
          </a:r>
          <a:r>
            <a:rPr lang="fr-FR" sz="1600" kern="1200"/>
            <a:t> déc</a:t>
          </a:r>
        </a:p>
      </dsp:txBody>
      <dsp:txXfrm>
        <a:off x="238676" y="2690629"/>
        <a:ext cx="1541557" cy="1162420"/>
      </dsp:txXfrm>
    </dsp:sp>
    <dsp:sp modelId="{A003DC96-ED04-4231-96A3-40998382327D}">
      <dsp:nvSpPr>
        <dsp:cNvPr id="0" name=""/>
        <dsp:cNvSpPr/>
      </dsp:nvSpPr>
      <dsp:spPr>
        <a:xfrm>
          <a:off x="2169437" y="0"/>
          <a:ext cx="2017359" cy="40951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FR" sz="2200" b="1" kern="1200" dirty="0">
              <a:latin typeface="Calibri" panose="020F0502020204030204" pitchFamily="34" charset="0"/>
              <a:ea typeface="Calibri" panose="020F0502020204030204" pitchFamily="34" charset="0"/>
              <a:cs typeface="Calibri" panose="020F0502020204030204" pitchFamily="34" charset="0"/>
            </a:rPr>
            <a:t>9</a:t>
          </a:r>
          <a:r>
            <a:rPr lang="fr-FR" sz="2200" b="1" kern="1200" dirty="0"/>
            <a:t> et 10 mai </a:t>
          </a:r>
          <a:br>
            <a:rPr lang="fr-FR" sz="2200" b="1" kern="1200" dirty="0"/>
          </a:br>
          <a:r>
            <a:rPr lang="fr-FR" sz="2200" b="1" kern="1200" dirty="0">
              <a:solidFill>
                <a:srgbClr val="C00000"/>
              </a:solidFill>
            </a:rPr>
            <a:t>Puy l’Evêque Prayssac</a:t>
          </a:r>
        </a:p>
      </dsp:txBody>
      <dsp:txXfrm>
        <a:off x="2169437" y="0"/>
        <a:ext cx="2017359" cy="1228552"/>
      </dsp:txXfrm>
    </dsp:sp>
    <dsp:sp modelId="{4F926012-175D-4D12-BE98-2CE2A768A5B4}">
      <dsp:nvSpPr>
        <dsp:cNvPr id="0" name=""/>
        <dsp:cNvSpPr/>
      </dsp:nvSpPr>
      <dsp:spPr>
        <a:xfrm>
          <a:off x="2371173" y="1228902"/>
          <a:ext cx="1613887" cy="804537"/>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rtl="0">
            <a:lnSpc>
              <a:spcPct val="90000"/>
            </a:lnSpc>
            <a:spcBef>
              <a:spcPct val="0"/>
            </a:spcBef>
            <a:spcAft>
              <a:spcPct val="35000"/>
            </a:spcAft>
          </a:pPr>
          <a:r>
            <a:rPr lang="fr-FR" sz="1600" kern="1200"/>
            <a:t>Critérium </a:t>
          </a:r>
          <a:endParaRPr lang="fr-FR" sz="1600" b="0" kern="1200">
            <a:solidFill>
              <a:srgbClr val="FF0000"/>
            </a:solidFill>
            <a:latin typeface="Calibri Light"/>
          </a:endParaRPr>
        </a:p>
      </dsp:txBody>
      <dsp:txXfrm>
        <a:off x="2394737" y="1252466"/>
        <a:ext cx="1566759" cy="757409"/>
      </dsp:txXfrm>
    </dsp:sp>
    <dsp:sp modelId="{42AB8925-F721-4D0A-A811-8BEFBB9B30B3}">
      <dsp:nvSpPr>
        <dsp:cNvPr id="0" name=""/>
        <dsp:cNvSpPr/>
      </dsp:nvSpPr>
      <dsp:spPr>
        <a:xfrm>
          <a:off x="2371173" y="2157214"/>
          <a:ext cx="1613887" cy="8045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fr-FR" sz="1600" b="1" kern="1200" dirty="0">
              <a:solidFill>
                <a:srgbClr val="FF0000"/>
              </a:solidFill>
            </a:rPr>
            <a:t>sans CNER</a:t>
          </a:r>
          <a:r>
            <a:rPr lang="fr-FR" sz="1600" b="1" kern="1200" dirty="0">
              <a:solidFill>
                <a:srgbClr val="FF0000"/>
              </a:solidFill>
              <a:latin typeface="Calibri Light"/>
            </a:rPr>
            <a:t> date et lieu à déterminer.</a:t>
          </a:r>
          <a:endParaRPr lang="fr-FR" sz="1600" kern="1200" dirty="0"/>
        </a:p>
      </dsp:txBody>
      <dsp:txXfrm>
        <a:off x="2394737" y="2180778"/>
        <a:ext cx="1566759" cy="757409"/>
      </dsp:txXfrm>
    </dsp:sp>
    <dsp:sp modelId="{93D6FB2C-B98E-411E-94A5-8AAE49A5E72A}">
      <dsp:nvSpPr>
        <dsp:cNvPr id="0" name=""/>
        <dsp:cNvSpPr/>
      </dsp:nvSpPr>
      <dsp:spPr>
        <a:xfrm>
          <a:off x="2371173" y="3085527"/>
          <a:ext cx="1613887" cy="8045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fr-FR" sz="1600" kern="1200" dirty="0"/>
            <a:t>Maxi Verte</a:t>
          </a:r>
          <a:br>
            <a:rPr lang="fr-FR" sz="1600" kern="1200" dirty="0"/>
          </a:br>
          <a:r>
            <a:rPr lang="fr-FR" sz="1600" kern="1200" dirty="0"/>
            <a:t>8 au 12 mai</a:t>
          </a:r>
        </a:p>
      </dsp:txBody>
      <dsp:txXfrm>
        <a:off x="2394737" y="3109091"/>
        <a:ext cx="1566759" cy="757409"/>
      </dsp:txXfrm>
    </dsp:sp>
    <dsp:sp modelId="{069C8BC9-D5D5-4CB1-8975-85B67702284C}">
      <dsp:nvSpPr>
        <dsp:cNvPr id="0" name=""/>
        <dsp:cNvSpPr/>
      </dsp:nvSpPr>
      <dsp:spPr>
        <a:xfrm>
          <a:off x="4338098" y="0"/>
          <a:ext cx="2017359" cy="40951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FR" sz="2200" b="1" kern="1200" dirty="0"/>
            <a:t>16 au 20/28 juillet</a:t>
          </a:r>
        </a:p>
        <a:p>
          <a:pPr lvl="0" algn="ctr" defTabSz="977900">
            <a:lnSpc>
              <a:spcPct val="90000"/>
            </a:lnSpc>
            <a:spcBef>
              <a:spcPct val="0"/>
            </a:spcBef>
            <a:spcAft>
              <a:spcPct val="35000"/>
            </a:spcAft>
          </a:pPr>
          <a:r>
            <a:rPr lang="fr-FR" sz="2200" b="1" kern="1200" dirty="0">
              <a:solidFill>
                <a:srgbClr val="C00000"/>
              </a:solidFill>
            </a:rPr>
            <a:t>Roanne</a:t>
          </a:r>
        </a:p>
      </dsp:txBody>
      <dsp:txXfrm>
        <a:off x="4338098" y="0"/>
        <a:ext cx="2017359" cy="1228552"/>
      </dsp:txXfrm>
    </dsp:sp>
    <dsp:sp modelId="{76E30C40-3C9B-46BB-AFE7-16B1F93EC85D}">
      <dsp:nvSpPr>
        <dsp:cNvPr id="0" name=""/>
        <dsp:cNvSpPr/>
      </dsp:nvSpPr>
      <dsp:spPr>
        <a:xfrm>
          <a:off x="4539834" y="1229751"/>
          <a:ext cx="1613887" cy="1234750"/>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fr-FR" sz="1600" kern="1200" dirty="0"/>
            <a:t>Toutes les EFV à Roanne</a:t>
          </a:r>
          <a:br>
            <a:rPr lang="fr-FR" sz="1600" kern="1200" dirty="0"/>
          </a:br>
          <a:r>
            <a:rPr lang="fr-FR" sz="1600" b="1" i="1" kern="1200" dirty="0"/>
            <a:t>« TU+SNEJ »</a:t>
          </a:r>
        </a:p>
      </dsp:txBody>
      <dsp:txXfrm>
        <a:off x="4575999" y="1265916"/>
        <a:ext cx="1541557" cy="1162420"/>
      </dsp:txXfrm>
    </dsp:sp>
    <dsp:sp modelId="{C6CD26D7-7549-4828-994D-933C7707A744}">
      <dsp:nvSpPr>
        <dsp:cNvPr id="0" name=""/>
        <dsp:cNvSpPr/>
      </dsp:nvSpPr>
      <dsp:spPr>
        <a:xfrm>
          <a:off x="4539834" y="2654464"/>
          <a:ext cx="1613887" cy="12347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fr-FR" sz="1600" kern="1200" dirty="0"/>
            <a:t>Semaine Fédérale</a:t>
          </a:r>
        </a:p>
      </dsp:txBody>
      <dsp:txXfrm>
        <a:off x="4575999" y="2690629"/>
        <a:ext cx="1541557" cy="116242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BA6E483B-6347-4A91-829E-8E981347BC4D}" type="datetimeFigureOut">
              <a:rPr lang="fr-FR" smtClean="0"/>
              <a:t>05/10/2023</a:t>
            </a:fld>
            <a:endParaRPr lang="fr-FR"/>
          </a:p>
        </p:txBody>
      </p:sp>
      <p:sp>
        <p:nvSpPr>
          <p:cNvPr id="4" name="Espace réservé de l'image des diapositives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724202"/>
            <a:ext cx="5486400" cy="447556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EE9E67DF-44C8-4D09-B828-42DE87D231E3}" type="slidenum">
              <a:rPr lang="fr-FR" smtClean="0"/>
              <a:t>‹N°›</a:t>
            </a:fld>
            <a:endParaRPr lang="fr-FR"/>
          </a:p>
        </p:txBody>
      </p:sp>
    </p:spTree>
    <p:extLst>
      <p:ext uri="{BB962C8B-B14F-4D97-AF65-F5344CB8AC3E}">
        <p14:creationId xmlns:p14="http://schemas.microsoft.com/office/powerpoint/2010/main" val="4246542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04708605-9581-4775-A766-1A319FA07E69}" type="slidenum">
              <a:rPr lang="fr-FR" altLang="fr-FR"/>
              <a:pPr/>
              <a:t>17</a:t>
            </a:fld>
            <a:endParaRPr lang="fr-FR" altLang="fr-FR"/>
          </a:p>
        </p:txBody>
      </p:sp>
      <p:sp>
        <p:nvSpPr>
          <p:cNvPr id="11265" name="Rectangle 1"/>
          <p:cNvSpPr txBox="1">
            <a:spLocks noGrp="1" noRot="1" noChangeAspect="1" noChangeArrowheads="1"/>
          </p:cNvSpPr>
          <p:nvPr>
            <p:ph type="sldImg"/>
          </p:nvPr>
        </p:nvSpPr>
        <p:spPr bwMode="auto">
          <a:xfrm>
            <a:off x="942975" y="755650"/>
            <a:ext cx="4970463" cy="3729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6" name="Rectangle 2"/>
          <p:cNvSpPr txBox="1">
            <a:spLocks noGrp="1" noChangeArrowheads="1"/>
          </p:cNvSpPr>
          <p:nvPr>
            <p:ph type="body" idx="1"/>
          </p:nvPr>
        </p:nvSpPr>
        <p:spPr bwMode="auto">
          <a:xfrm>
            <a:off x="685512" y="4724018"/>
            <a:ext cx="5486976" cy="447592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58159C70-A2FC-485C-B05D-2D181602BA2D}" type="slidenum">
              <a:rPr lang="fr-FR" altLang="fr-FR"/>
              <a:pPr/>
              <a:t>18</a:t>
            </a:fld>
            <a:endParaRPr lang="fr-FR" altLang="fr-FR"/>
          </a:p>
        </p:txBody>
      </p:sp>
      <p:sp>
        <p:nvSpPr>
          <p:cNvPr id="12289" name="Rectangle 1"/>
          <p:cNvSpPr txBox="1">
            <a:spLocks noGrp="1" noRot="1" noChangeAspect="1" noChangeArrowheads="1"/>
          </p:cNvSpPr>
          <p:nvPr>
            <p:ph type="sldImg"/>
          </p:nvPr>
        </p:nvSpPr>
        <p:spPr bwMode="auto">
          <a:xfrm>
            <a:off x="942975" y="755650"/>
            <a:ext cx="4970463" cy="3729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0" name="Rectangle 2"/>
          <p:cNvSpPr txBox="1">
            <a:spLocks noGrp="1" noChangeArrowheads="1"/>
          </p:cNvSpPr>
          <p:nvPr>
            <p:ph type="body" idx="1"/>
          </p:nvPr>
        </p:nvSpPr>
        <p:spPr bwMode="auto">
          <a:xfrm>
            <a:off x="685512" y="4724018"/>
            <a:ext cx="5486976" cy="447592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023FD31A-A7A8-4796-A9D7-35398F925644}" type="slidenum">
              <a:rPr lang="fr-FR" altLang="fr-FR"/>
              <a:pPr/>
              <a:t>19</a:t>
            </a:fld>
            <a:endParaRPr lang="fr-FR" altLang="fr-FR"/>
          </a:p>
        </p:txBody>
      </p:sp>
      <p:sp>
        <p:nvSpPr>
          <p:cNvPr id="13313" name="Rectangle 1"/>
          <p:cNvSpPr txBox="1">
            <a:spLocks noGrp="1" noRot="1" noChangeAspect="1" noChangeArrowheads="1"/>
          </p:cNvSpPr>
          <p:nvPr>
            <p:ph type="sldImg"/>
          </p:nvPr>
        </p:nvSpPr>
        <p:spPr bwMode="auto">
          <a:xfrm>
            <a:off x="942975" y="755650"/>
            <a:ext cx="4970463" cy="3729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4" name="Rectangle 2"/>
          <p:cNvSpPr txBox="1">
            <a:spLocks noGrp="1" noChangeArrowheads="1"/>
          </p:cNvSpPr>
          <p:nvPr>
            <p:ph type="body" idx="1"/>
          </p:nvPr>
        </p:nvSpPr>
        <p:spPr bwMode="auto">
          <a:xfrm>
            <a:off x="685512" y="4724018"/>
            <a:ext cx="5486976" cy="447592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8DE310C8-594A-4EC4-866A-B665DC7DCA38}" type="slidenum">
              <a:rPr lang="fr-FR" altLang="fr-FR"/>
              <a:pPr/>
              <a:t>20</a:t>
            </a:fld>
            <a:endParaRPr lang="fr-FR" altLang="fr-FR"/>
          </a:p>
        </p:txBody>
      </p:sp>
      <p:sp>
        <p:nvSpPr>
          <p:cNvPr id="14337" name="Rectangle 1"/>
          <p:cNvSpPr txBox="1">
            <a:spLocks noGrp="1" noRot="1" noChangeAspect="1" noChangeArrowheads="1"/>
          </p:cNvSpPr>
          <p:nvPr>
            <p:ph type="sldImg"/>
          </p:nvPr>
        </p:nvSpPr>
        <p:spPr bwMode="auto">
          <a:xfrm>
            <a:off x="942975" y="755650"/>
            <a:ext cx="4970463" cy="3729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8" name="Rectangle 2"/>
          <p:cNvSpPr txBox="1">
            <a:spLocks noGrp="1" noChangeArrowheads="1"/>
          </p:cNvSpPr>
          <p:nvPr>
            <p:ph type="body" idx="1"/>
          </p:nvPr>
        </p:nvSpPr>
        <p:spPr bwMode="auto">
          <a:xfrm>
            <a:off x="685512" y="4724018"/>
            <a:ext cx="5486976" cy="447592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3B8BC387-ABFD-4397-9476-C6D9ED955AC2}" type="slidenum">
              <a:rPr lang="fr-FR" altLang="fr-FR"/>
              <a:pPr/>
              <a:t>21</a:t>
            </a:fld>
            <a:endParaRPr lang="fr-FR" altLang="fr-FR"/>
          </a:p>
        </p:txBody>
      </p:sp>
      <p:sp>
        <p:nvSpPr>
          <p:cNvPr id="15361" name="Rectangle 1"/>
          <p:cNvSpPr txBox="1">
            <a:spLocks noGrp="1" noRot="1" noChangeAspect="1" noChangeArrowheads="1"/>
          </p:cNvSpPr>
          <p:nvPr>
            <p:ph type="sldImg"/>
          </p:nvPr>
        </p:nvSpPr>
        <p:spPr bwMode="auto">
          <a:xfrm>
            <a:off x="942975" y="755650"/>
            <a:ext cx="4970463" cy="3729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2" name="Rectangle 2"/>
          <p:cNvSpPr txBox="1">
            <a:spLocks noGrp="1" noChangeArrowheads="1"/>
          </p:cNvSpPr>
          <p:nvPr>
            <p:ph type="body" idx="1"/>
          </p:nvPr>
        </p:nvSpPr>
        <p:spPr bwMode="auto">
          <a:xfrm>
            <a:off x="685512" y="4724018"/>
            <a:ext cx="5486976" cy="447592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3E945A26-CF61-4D57-952B-06C393A22542}" type="slidenum">
              <a:rPr lang="fr-FR" altLang="fr-FR"/>
              <a:pPr/>
              <a:t>22</a:t>
            </a:fld>
            <a:endParaRPr lang="fr-FR" altLang="fr-FR"/>
          </a:p>
        </p:txBody>
      </p:sp>
      <p:sp>
        <p:nvSpPr>
          <p:cNvPr id="16385" name="Rectangle 1"/>
          <p:cNvSpPr txBox="1">
            <a:spLocks noGrp="1" noRot="1" noChangeAspect="1" noChangeArrowheads="1"/>
          </p:cNvSpPr>
          <p:nvPr>
            <p:ph type="sldImg"/>
          </p:nvPr>
        </p:nvSpPr>
        <p:spPr bwMode="auto">
          <a:xfrm>
            <a:off x="942975" y="755650"/>
            <a:ext cx="4970463" cy="3729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6" name="Rectangle 2"/>
          <p:cNvSpPr txBox="1">
            <a:spLocks noGrp="1" noChangeArrowheads="1"/>
          </p:cNvSpPr>
          <p:nvPr>
            <p:ph type="body" idx="1"/>
          </p:nvPr>
        </p:nvSpPr>
        <p:spPr bwMode="auto">
          <a:xfrm>
            <a:off x="685512" y="4724018"/>
            <a:ext cx="5486976" cy="447592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8ABCBAAA-7C17-47F7-98E5-97AC0CA66FC9}" type="slidenum">
              <a:rPr lang="fr-FR" altLang="fr-FR"/>
              <a:pPr/>
              <a:t>23</a:t>
            </a:fld>
            <a:endParaRPr lang="fr-FR" altLang="fr-FR"/>
          </a:p>
        </p:txBody>
      </p:sp>
      <p:sp>
        <p:nvSpPr>
          <p:cNvPr id="17409" name="Rectangle 1"/>
          <p:cNvSpPr txBox="1">
            <a:spLocks noGrp="1" noRot="1" noChangeAspect="1" noChangeArrowheads="1"/>
          </p:cNvSpPr>
          <p:nvPr>
            <p:ph type="sldImg"/>
          </p:nvPr>
        </p:nvSpPr>
        <p:spPr bwMode="auto">
          <a:xfrm>
            <a:off x="942975" y="755650"/>
            <a:ext cx="4970463" cy="3729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0" name="Rectangle 2"/>
          <p:cNvSpPr txBox="1">
            <a:spLocks noGrp="1" noChangeArrowheads="1"/>
          </p:cNvSpPr>
          <p:nvPr>
            <p:ph type="body" idx="1"/>
          </p:nvPr>
        </p:nvSpPr>
        <p:spPr bwMode="auto">
          <a:xfrm>
            <a:off x="685512" y="4724018"/>
            <a:ext cx="5486976" cy="447592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463F8999-74FA-44B5-BF0D-4FB09D47A58D}" type="slidenum">
              <a:rPr lang="fr-FR" altLang="fr-FR"/>
              <a:pPr/>
              <a:t>24</a:t>
            </a:fld>
            <a:endParaRPr lang="fr-FR" altLang="fr-FR"/>
          </a:p>
        </p:txBody>
      </p:sp>
      <p:sp>
        <p:nvSpPr>
          <p:cNvPr id="18433" name="Rectangle 1"/>
          <p:cNvSpPr txBox="1">
            <a:spLocks noGrp="1" noRot="1" noChangeAspect="1" noChangeArrowheads="1"/>
          </p:cNvSpPr>
          <p:nvPr>
            <p:ph type="sldImg"/>
          </p:nvPr>
        </p:nvSpPr>
        <p:spPr bwMode="auto">
          <a:xfrm>
            <a:off x="942975" y="755650"/>
            <a:ext cx="4970463" cy="3729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4" name="Rectangle 2"/>
          <p:cNvSpPr txBox="1">
            <a:spLocks noGrp="1" noChangeArrowheads="1"/>
          </p:cNvSpPr>
          <p:nvPr>
            <p:ph type="body" idx="1"/>
          </p:nvPr>
        </p:nvSpPr>
        <p:spPr bwMode="auto">
          <a:xfrm>
            <a:off x="685512" y="4724018"/>
            <a:ext cx="5486976" cy="447592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Date Placeholder 2">
            <a:extLst>
              <a:ext uri="{FF2B5EF4-FFF2-40B4-BE49-F238E27FC236}">
                <a16:creationId xmlns:a16="http://schemas.microsoft.com/office/drawing/2014/main" xmlns="" id="{2985A2F8-7E5A-2347-B08A-541869D17263}"/>
              </a:ext>
            </a:extLst>
          </p:cNvPr>
          <p:cNvSpPr>
            <a:spLocks noGrp="1"/>
          </p:cNvSpPr>
          <p:nvPr>
            <p:ph type="dt" sz="half" idx="10"/>
          </p:nvPr>
        </p:nvSpPr>
        <p:spPr>
          <a:xfrm>
            <a:off x="4076714" y="5098015"/>
            <a:ext cx="2057400" cy="365125"/>
          </a:xfrm>
        </p:spPr>
        <p:txBody>
          <a:bodyPr/>
          <a:lstStyle>
            <a:lvl1pPr algn="ctr">
              <a:defRPr>
                <a:latin typeface="Futura Medium" panose="020B0602020204020303" pitchFamily="34" charset="-79"/>
                <a:cs typeface="Futura Medium" panose="020B0602020204020303" pitchFamily="34" charset="-79"/>
              </a:defRPr>
            </a:lvl1pPr>
          </a:lstStyle>
          <a:p>
            <a:r>
              <a:rPr lang="fr-FR" dirty="0"/>
              <a:t>Lieu – date à compléter</a:t>
            </a:r>
          </a:p>
        </p:txBody>
      </p:sp>
      <p:sp>
        <p:nvSpPr>
          <p:cNvPr id="12" name="Title 1">
            <a:extLst>
              <a:ext uri="{FF2B5EF4-FFF2-40B4-BE49-F238E27FC236}">
                <a16:creationId xmlns:a16="http://schemas.microsoft.com/office/drawing/2014/main" xmlns="" id="{7788E6A3-B4EF-4C4E-9371-EDE8582EA347}"/>
              </a:ext>
            </a:extLst>
          </p:cNvPr>
          <p:cNvSpPr>
            <a:spLocks noGrp="1"/>
          </p:cNvSpPr>
          <p:nvPr>
            <p:ph type="title" hasCustomPrompt="1"/>
          </p:nvPr>
        </p:nvSpPr>
        <p:spPr>
          <a:xfrm>
            <a:off x="819508" y="1625492"/>
            <a:ext cx="6514411" cy="1325563"/>
          </a:xfrm>
        </p:spPr>
        <p:txBody>
          <a:bodyPr>
            <a:normAutofit/>
          </a:bodyPr>
          <a:lstStyle>
            <a:lvl1pPr algn="ctr">
              <a:defRPr sz="4000">
                <a:solidFill>
                  <a:schemeClr val="tx1">
                    <a:lumMod val="50000"/>
                    <a:lumOff val="50000"/>
                  </a:schemeClr>
                </a:solidFill>
              </a:defRPr>
            </a:lvl1pPr>
          </a:lstStyle>
          <a:p>
            <a:r>
              <a:rPr lang="fr-FR" dirty="0"/>
              <a:t>Titre de votre présentation à compléter</a:t>
            </a:r>
            <a:endParaRPr lang="en-US" dirty="0"/>
          </a:p>
        </p:txBody>
      </p:sp>
      <p:sp>
        <p:nvSpPr>
          <p:cNvPr id="13" name="Espace réservé du texte 14">
            <a:extLst>
              <a:ext uri="{FF2B5EF4-FFF2-40B4-BE49-F238E27FC236}">
                <a16:creationId xmlns:a16="http://schemas.microsoft.com/office/drawing/2014/main" xmlns="" id="{30448AEF-9789-5F4E-880F-9AA8EFB4C220}"/>
              </a:ext>
            </a:extLst>
          </p:cNvPr>
          <p:cNvSpPr>
            <a:spLocks noGrp="1"/>
          </p:cNvSpPr>
          <p:nvPr>
            <p:ph type="body" sz="quarter" idx="12" hasCustomPrompt="1"/>
          </p:nvPr>
        </p:nvSpPr>
        <p:spPr>
          <a:xfrm>
            <a:off x="1726205" y="3807639"/>
            <a:ext cx="6758417" cy="660400"/>
          </a:xfrm>
          <a:prstGeom prst="rect">
            <a:avLst/>
          </a:prstGeom>
        </p:spPr>
        <p:txBody>
          <a:bodyPr/>
          <a:lstStyle>
            <a:lvl1pPr marL="0" indent="0" algn="ctr">
              <a:buNone/>
              <a:defRPr>
                <a:solidFill>
                  <a:schemeClr val="tx1">
                    <a:lumMod val="75000"/>
                    <a:lumOff val="25000"/>
                  </a:schemeClr>
                </a:solidFill>
              </a:defRPr>
            </a:lvl1pPr>
          </a:lstStyle>
          <a:p>
            <a:r>
              <a:rPr lang="fr-FR" sz="2500" dirty="0"/>
              <a:t>Nom et fonction de l’intervenant à compléter</a:t>
            </a:r>
            <a:endParaRPr lang="en-US" sz="2500" dirty="0"/>
          </a:p>
        </p:txBody>
      </p:sp>
    </p:spTree>
    <p:extLst>
      <p:ext uri="{BB962C8B-B14F-4D97-AF65-F5344CB8AC3E}">
        <p14:creationId xmlns:p14="http://schemas.microsoft.com/office/powerpoint/2010/main" val="3169175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e Texte / puces">
    <p:spTree>
      <p:nvGrpSpPr>
        <p:cNvPr id="1" name=""/>
        <p:cNvGrpSpPr/>
        <p:nvPr/>
      </p:nvGrpSpPr>
      <p:grpSpPr>
        <a:xfrm>
          <a:off x="0" y="0"/>
          <a:ext cx="0" cy="0"/>
          <a:chOff x="0" y="0"/>
          <a:chExt cx="0" cy="0"/>
        </a:xfrm>
      </p:grpSpPr>
      <p:sp>
        <p:nvSpPr>
          <p:cNvPr id="4" name="Espace réservé du titre 1">
            <a:extLst>
              <a:ext uri="{FF2B5EF4-FFF2-40B4-BE49-F238E27FC236}">
                <a16:creationId xmlns:a16="http://schemas.microsoft.com/office/drawing/2014/main" xmlns="" id="{90FDBB33-E949-464E-BF2B-4202A9DB491C}"/>
              </a:ext>
            </a:extLst>
          </p:cNvPr>
          <p:cNvSpPr>
            <a:spLocks noGrp="1"/>
          </p:cNvSpPr>
          <p:nvPr>
            <p:ph type="title"/>
          </p:nvPr>
        </p:nvSpPr>
        <p:spPr>
          <a:xfrm>
            <a:off x="1362291" y="758312"/>
            <a:ext cx="7886700" cy="681477"/>
          </a:xfrm>
          <a:prstGeom prst="rect">
            <a:avLst/>
          </a:prstGeom>
        </p:spPr>
        <p:txBody>
          <a:bodyPr vert="horz" lIns="91440" tIns="45720" rIns="91440" bIns="45720" rtlCol="0" anchor="ctr">
            <a:normAutofit/>
          </a:bodyPr>
          <a:lstStyle/>
          <a:p>
            <a:r>
              <a:rPr lang="fr-FR" dirty="0"/>
              <a:t>Titre de votre partie à compléter</a:t>
            </a:r>
          </a:p>
        </p:txBody>
      </p:sp>
      <p:sp>
        <p:nvSpPr>
          <p:cNvPr id="5" name="Espace réservé du pied de page 4">
            <a:extLst>
              <a:ext uri="{FF2B5EF4-FFF2-40B4-BE49-F238E27FC236}">
                <a16:creationId xmlns:a16="http://schemas.microsoft.com/office/drawing/2014/main" xmlns="" id="{FCD55B31-443A-6742-9649-08E66FC165D8}"/>
              </a:ext>
            </a:extLst>
          </p:cNvPr>
          <p:cNvSpPr>
            <a:spLocks noGrp="1"/>
          </p:cNvSpPr>
          <p:nvPr>
            <p:ph type="ftr" sz="quarter" idx="3"/>
          </p:nvPr>
        </p:nvSpPr>
        <p:spPr>
          <a:xfrm>
            <a:off x="5943600" y="9286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Titre de votre présentation – date à compléter</a:t>
            </a:r>
          </a:p>
        </p:txBody>
      </p:sp>
      <p:sp>
        <p:nvSpPr>
          <p:cNvPr id="7" name="Espace réservé du texte 6">
            <a:extLst>
              <a:ext uri="{FF2B5EF4-FFF2-40B4-BE49-F238E27FC236}">
                <a16:creationId xmlns:a16="http://schemas.microsoft.com/office/drawing/2014/main" xmlns="" id="{1F9B4F23-F6A1-BF4C-80C7-2F2FD89A86B3}"/>
              </a:ext>
            </a:extLst>
          </p:cNvPr>
          <p:cNvSpPr>
            <a:spLocks noGrp="1"/>
          </p:cNvSpPr>
          <p:nvPr>
            <p:ph type="body" sz="quarter" idx="10" hasCustomPrompt="1"/>
          </p:nvPr>
        </p:nvSpPr>
        <p:spPr>
          <a:xfrm>
            <a:off x="1212621" y="1851503"/>
            <a:ext cx="6554788" cy="495089"/>
          </a:xfrm>
        </p:spPr>
        <p:txBody>
          <a:bodyPr/>
          <a:lstStyle>
            <a:lvl1pPr>
              <a:defRPr/>
            </a:lvl1pPr>
            <a:lvl2pPr>
              <a:defRPr/>
            </a:lvl2pPr>
            <a:lvl3pPr>
              <a:defRPr/>
            </a:lvl3pPr>
            <a:lvl4pPr>
              <a:defRPr/>
            </a:lvl4pPr>
          </a:lstStyle>
          <a:p>
            <a:pPr lvl="0"/>
            <a:r>
              <a:rPr lang="fr-FR" dirty="0"/>
              <a:t>Titre de votre paragraphe</a:t>
            </a:r>
          </a:p>
        </p:txBody>
      </p:sp>
      <p:sp>
        <p:nvSpPr>
          <p:cNvPr id="3" name="Espace réservé du texte 2">
            <a:extLst>
              <a:ext uri="{FF2B5EF4-FFF2-40B4-BE49-F238E27FC236}">
                <a16:creationId xmlns:a16="http://schemas.microsoft.com/office/drawing/2014/main" xmlns="" id="{F84B6063-C91E-EE49-B38F-0E91282A6ADD}"/>
              </a:ext>
            </a:extLst>
          </p:cNvPr>
          <p:cNvSpPr>
            <a:spLocks noGrp="1"/>
          </p:cNvSpPr>
          <p:nvPr>
            <p:ph type="body" sz="quarter" idx="11" hasCustomPrompt="1"/>
          </p:nvPr>
        </p:nvSpPr>
        <p:spPr>
          <a:xfrm>
            <a:off x="1212621" y="2718328"/>
            <a:ext cx="6554788" cy="3645913"/>
          </a:xfrm>
        </p:spPr>
        <p:txBody>
          <a:bodyPr>
            <a:normAutofit/>
          </a:bodyPr>
          <a:lstStyle>
            <a:lvl1pPr marL="285750" indent="-285750">
              <a:buFontTx/>
              <a:buBlip>
                <a:blip r:embed="rId2"/>
              </a:buBlip>
              <a:defRPr sz="1800">
                <a:solidFill>
                  <a:schemeClr val="tx1">
                    <a:lumMod val="75000"/>
                    <a:lumOff val="25000"/>
                  </a:schemeClr>
                </a:solidFill>
              </a:defRPr>
            </a:lvl1pPr>
          </a:lstStyle>
          <a:p>
            <a:r>
              <a:rPr lang="fr-FR" dirty="0"/>
              <a:t> Votre texte ici </a:t>
            </a:r>
          </a:p>
          <a:p>
            <a:r>
              <a:rPr lang="fr-FR" dirty="0"/>
              <a:t> Votre texte ici</a:t>
            </a:r>
          </a:p>
          <a:p>
            <a:r>
              <a:rPr lang="fr-FR" dirty="0"/>
              <a:t> Votre texte ici</a:t>
            </a:r>
          </a:p>
          <a:p>
            <a:endParaRPr lang="fr-FR" dirty="0"/>
          </a:p>
          <a:p>
            <a:endParaRPr lang="fr-FR" dirty="0"/>
          </a:p>
          <a:p>
            <a:endParaRPr lang="fr-FR" dirty="0"/>
          </a:p>
        </p:txBody>
      </p:sp>
    </p:spTree>
    <p:extLst>
      <p:ext uri="{BB962C8B-B14F-4D97-AF65-F5344CB8AC3E}">
        <p14:creationId xmlns:p14="http://schemas.microsoft.com/office/powerpoint/2010/main" val="1327772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iapositive 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B17EBB9-2FEB-ED44-8780-FF6B72185190}"/>
              </a:ext>
            </a:extLst>
          </p:cNvPr>
          <p:cNvSpPr>
            <a:spLocks noGrp="1"/>
          </p:cNvSpPr>
          <p:nvPr>
            <p:ph type="title" hasCustomPrompt="1"/>
          </p:nvPr>
        </p:nvSpPr>
        <p:spPr/>
        <p:txBody>
          <a:bodyPr/>
          <a:lstStyle>
            <a:lvl1pPr>
              <a:defRPr/>
            </a:lvl1pPr>
          </a:lstStyle>
          <a:p>
            <a:r>
              <a:rPr lang="fr-FR" dirty="0"/>
              <a:t>Titre de votre partie à compléter</a:t>
            </a:r>
          </a:p>
        </p:txBody>
      </p:sp>
      <p:sp>
        <p:nvSpPr>
          <p:cNvPr id="3" name="Espace réservé du contenu 2">
            <a:extLst>
              <a:ext uri="{FF2B5EF4-FFF2-40B4-BE49-F238E27FC236}">
                <a16:creationId xmlns:a16="http://schemas.microsoft.com/office/drawing/2014/main" xmlns="" id="{4EC08D57-FC28-654F-AC27-4072C6EA01E2}"/>
              </a:ext>
            </a:extLst>
          </p:cNvPr>
          <p:cNvSpPr>
            <a:spLocks noGrp="1"/>
          </p:cNvSpPr>
          <p:nvPr>
            <p:ph sz="half" idx="1" hasCustomPrompt="1"/>
          </p:nvPr>
        </p:nvSpPr>
        <p:spPr>
          <a:xfrm>
            <a:off x="815939" y="1825625"/>
            <a:ext cx="3867150" cy="3517556"/>
          </a:xfrm>
        </p:spPr>
        <p:txBody>
          <a:bodyPr/>
          <a:lstStyle>
            <a:lvl1pPr>
              <a:defRPr/>
            </a:lvl1pPr>
          </a:lstStyle>
          <a:p>
            <a:pPr lvl="0"/>
            <a:r>
              <a:rPr lang="fr-FR" dirty="0"/>
              <a:t>Titre de votre paragraphe niveau 1</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a:extLst>
              <a:ext uri="{FF2B5EF4-FFF2-40B4-BE49-F238E27FC236}">
                <a16:creationId xmlns:a16="http://schemas.microsoft.com/office/drawing/2014/main" xmlns="" id="{53A846F4-CBD7-FD44-BAE2-94A15A534D62}"/>
              </a:ext>
            </a:extLst>
          </p:cNvPr>
          <p:cNvSpPr>
            <a:spLocks noGrp="1"/>
          </p:cNvSpPr>
          <p:nvPr>
            <p:ph sz="half" idx="2" hasCustomPrompt="1"/>
          </p:nvPr>
        </p:nvSpPr>
        <p:spPr>
          <a:xfrm>
            <a:off x="4835489" y="1825625"/>
            <a:ext cx="3867150" cy="3517556"/>
          </a:xfrm>
        </p:spPr>
        <p:txBody>
          <a:bodyPr/>
          <a:lstStyle>
            <a:lvl1pPr>
              <a:defRPr/>
            </a:lvl1pPr>
          </a:lstStyle>
          <a:p>
            <a:pPr lvl="0"/>
            <a:r>
              <a:rPr lang="fr-FR" dirty="0"/>
              <a:t>Insérez un média</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pied de page 4">
            <a:extLst>
              <a:ext uri="{FF2B5EF4-FFF2-40B4-BE49-F238E27FC236}">
                <a16:creationId xmlns:a16="http://schemas.microsoft.com/office/drawing/2014/main" xmlns="" id="{C4076BC8-5442-0A4F-9417-6CF7F55DB89D}"/>
              </a:ext>
            </a:extLst>
          </p:cNvPr>
          <p:cNvSpPr>
            <a:spLocks noGrp="1"/>
          </p:cNvSpPr>
          <p:nvPr>
            <p:ph type="ftr" sz="quarter" idx="3"/>
          </p:nvPr>
        </p:nvSpPr>
        <p:spPr>
          <a:xfrm>
            <a:off x="5943600" y="9286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Titre de votre présentation – date à compléter</a:t>
            </a:r>
          </a:p>
        </p:txBody>
      </p:sp>
    </p:spTree>
    <p:extLst>
      <p:ext uri="{BB962C8B-B14F-4D97-AF65-F5344CB8AC3E}">
        <p14:creationId xmlns:p14="http://schemas.microsoft.com/office/powerpoint/2010/main" val="3647543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Graphiqu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5F1AE2B-F35F-D943-86C1-A14C197918BA}"/>
              </a:ext>
            </a:extLst>
          </p:cNvPr>
          <p:cNvSpPr>
            <a:spLocks noGrp="1"/>
          </p:cNvSpPr>
          <p:nvPr>
            <p:ph type="title" hasCustomPrompt="1"/>
          </p:nvPr>
        </p:nvSpPr>
        <p:spPr/>
        <p:txBody>
          <a:bodyPr/>
          <a:lstStyle>
            <a:lvl1pPr>
              <a:defRPr/>
            </a:lvl1pPr>
          </a:lstStyle>
          <a:p>
            <a:r>
              <a:rPr lang="fr-FR" dirty="0"/>
              <a:t>Titre de votre partie à compléter</a:t>
            </a:r>
          </a:p>
        </p:txBody>
      </p:sp>
      <p:sp>
        <p:nvSpPr>
          <p:cNvPr id="6" name="Espace réservé du pied de page 4">
            <a:extLst>
              <a:ext uri="{FF2B5EF4-FFF2-40B4-BE49-F238E27FC236}">
                <a16:creationId xmlns:a16="http://schemas.microsoft.com/office/drawing/2014/main" xmlns="" id="{918C9296-7C01-8E4D-AB3F-7BFD9178CFE9}"/>
              </a:ext>
            </a:extLst>
          </p:cNvPr>
          <p:cNvSpPr>
            <a:spLocks noGrp="1"/>
          </p:cNvSpPr>
          <p:nvPr>
            <p:ph type="ftr" sz="quarter" idx="3"/>
          </p:nvPr>
        </p:nvSpPr>
        <p:spPr>
          <a:xfrm>
            <a:off x="5943600" y="9286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Titre de votre présentation – date à compléter</a:t>
            </a:r>
          </a:p>
        </p:txBody>
      </p:sp>
      <p:sp>
        <p:nvSpPr>
          <p:cNvPr id="10" name="Espace réservé du graphique 9">
            <a:extLst>
              <a:ext uri="{FF2B5EF4-FFF2-40B4-BE49-F238E27FC236}">
                <a16:creationId xmlns:a16="http://schemas.microsoft.com/office/drawing/2014/main" xmlns="" id="{4C10BAD0-DE4B-D145-B24C-618031944E43}"/>
              </a:ext>
            </a:extLst>
          </p:cNvPr>
          <p:cNvSpPr>
            <a:spLocks noGrp="1"/>
          </p:cNvSpPr>
          <p:nvPr>
            <p:ph type="chart" sz="quarter" idx="10" hasCustomPrompt="1"/>
          </p:nvPr>
        </p:nvSpPr>
        <p:spPr>
          <a:xfrm>
            <a:off x="1021049" y="1817246"/>
            <a:ext cx="6432550" cy="3944938"/>
          </a:xfrm>
        </p:spPr>
        <p:txBody>
          <a:bodyPr/>
          <a:lstStyle/>
          <a:p>
            <a:r>
              <a:rPr lang="fr-FR" dirty="0"/>
              <a:t>Votre graphique à créer ici</a:t>
            </a:r>
          </a:p>
        </p:txBody>
      </p:sp>
    </p:spTree>
    <p:extLst>
      <p:ext uri="{BB962C8B-B14F-4D97-AF65-F5344CB8AC3E}">
        <p14:creationId xmlns:p14="http://schemas.microsoft.com/office/powerpoint/2010/main" val="2942099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Image 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5F1AE2B-F35F-D943-86C1-A14C197918BA}"/>
              </a:ext>
            </a:extLst>
          </p:cNvPr>
          <p:cNvSpPr>
            <a:spLocks noGrp="1"/>
          </p:cNvSpPr>
          <p:nvPr>
            <p:ph type="title" hasCustomPrompt="1"/>
          </p:nvPr>
        </p:nvSpPr>
        <p:spPr/>
        <p:txBody>
          <a:bodyPr/>
          <a:lstStyle>
            <a:lvl1pPr>
              <a:defRPr/>
            </a:lvl1pPr>
          </a:lstStyle>
          <a:p>
            <a:r>
              <a:rPr lang="fr-FR" dirty="0"/>
              <a:t>Titre de votre partie à compléter</a:t>
            </a:r>
          </a:p>
        </p:txBody>
      </p:sp>
      <p:sp>
        <p:nvSpPr>
          <p:cNvPr id="6" name="Espace réservé du pied de page 4">
            <a:extLst>
              <a:ext uri="{FF2B5EF4-FFF2-40B4-BE49-F238E27FC236}">
                <a16:creationId xmlns:a16="http://schemas.microsoft.com/office/drawing/2014/main" xmlns="" id="{918C9296-7C01-8E4D-AB3F-7BFD9178CFE9}"/>
              </a:ext>
            </a:extLst>
          </p:cNvPr>
          <p:cNvSpPr>
            <a:spLocks noGrp="1"/>
          </p:cNvSpPr>
          <p:nvPr>
            <p:ph type="ftr" sz="quarter" idx="3"/>
          </p:nvPr>
        </p:nvSpPr>
        <p:spPr>
          <a:xfrm>
            <a:off x="5943600" y="9286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Titre de votre présentation – date à compléter</a:t>
            </a:r>
          </a:p>
        </p:txBody>
      </p:sp>
      <p:sp>
        <p:nvSpPr>
          <p:cNvPr id="4" name="Espace réservé de l’image 3">
            <a:extLst>
              <a:ext uri="{FF2B5EF4-FFF2-40B4-BE49-F238E27FC236}">
                <a16:creationId xmlns:a16="http://schemas.microsoft.com/office/drawing/2014/main" xmlns="" id="{1A2FEFA1-72AA-6443-96BF-96FD6AD5C063}"/>
              </a:ext>
            </a:extLst>
          </p:cNvPr>
          <p:cNvSpPr>
            <a:spLocks noGrp="1"/>
          </p:cNvSpPr>
          <p:nvPr>
            <p:ph type="pic" sz="quarter" idx="10" hasCustomPrompt="1"/>
          </p:nvPr>
        </p:nvSpPr>
        <p:spPr>
          <a:xfrm>
            <a:off x="804863" y="1763176"/>
            <a:ext cx="6884987" cy="3690937"/>
          </a:xfrm>
        </p:spPr>
        <p:txBody>
          <a:bodyPr/>
          <a:lstStyle/>
          <a:p>
            <a:r>
              <a:rPr lang="fr-FR" dirty="0"/>
              <a:t>Votre image ici</a:t>
            </a:r>
          </a:p>
        </p:txBody>
      </p:sp>
      <p:sp>
        <p:nvSpPr>
          <p:cNvPr id="7" name="Espace réservé du texte 12">
            <a:extLst>
              <a:ext uri="{FF2B5EF4-FFF2-40B4-BE49-F238E27FC236}">
                <a16:creationId xmlns:a16="http://schemas.microsoft.com/office/drawing/2014/main" xmlns="" id="{347C7975-A063-8245-99BB-A606F8CED874}"/>
              </a:ext>
            </a:extLst>
          </p:cNvPr>
          <p:cNvSpPr>
            <a:spLocks noGrp="1"/>
          </p:cNvSpPr>
          <p:nvPr>
            <p:ph type="body" sz="quarter" idx="11" hasCustomPrompt="1"/>
          </p:nvPr>
        </p:nvSpPr>
        <p:spPr>
          <a:xfrm>
            <a:off x="820067" y="5542180"/>
            <a:ext cx="6142592" cy="241674"/>
          </a:xfrm>
        </p:spPr>
        <p:txBody>
          <a:bodyPr/>
          <a:lstStyle>
            <a:lvl1pPr>
              <a:defRPr sz="1200">
                <a:solidFill>
                  <a:schemeClr val="tx1">
                    <a:lumMod val="50000"/>
                    <a:lumOff val="50000"/>
                  </a:schemeClr>
                </a:solidFill>
              </a:defRPr>
            </a:lvl1pPr>
          </a:lstStyle>
          <a:p>
            <a:pPr lvl="0"/>
            <a:r>
              <a:rPr lang="fr-FR" dirty="0"/>
              <a:t>Légende photo</a:t>
            </a:r>
          </a:p>
        </p:txBody>
      </p:sp>
    </p:spTree>
    <p:extLst>
      <p:ext uri="{BB962C8B-B14F-4D97-AF65-F5344CB8AC3E}">
        <p14:creationId xmlns:p14="http://schemas.microsoft.com/office/powerpoint/2010/main" val="1163066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ositive Image 2">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xmlns="" id="{3AD0E6B9-EA4C-6E48-AC3C-AB697BA81288}"/>
              </a:ext>
            </a:extLst>
          </p:cNvPr>
          <p:cNvSpPr>
            <a:spLocks noGrp="1"/>
          </p:cNvSpPr>
          <p:nvPr>
            <p:ph type="ftr" sz="quarter" idx="10"/>
          </p:nvPr>
        </p:nvSpPr>
        <p:spPr>
          <a:xfrm>
            <a:off x="5943600" y="92869"/>
            <a:ext cx="3086100" cy="365125"/>
          </a:xfrm>
          <a:prstGeom prst="rect">
            <a:avLst/>
          </a:prstGeom>
        </p:spPr>
        <p:txBody>
          <a:bodyPr/>
          <a:lstStyle/>
          <a:p>
            <a:r>
              <a:rPr lang="fr-FR"/>
              <a:t>Titre de votre présentation – date à compléter</a:t>
            </a:r>
            <a:endParaRPr lang="fr-FR" dirty="0"/>
          </a:p>
        </p:txBody>
      </p:sp>
      <p:sp>
        <p:nvSpPr>
          <p:cNvPr id="4" name="Espace réservé de l’image 3">
            <a:extLst>
              <a:ext uri="{FF2B5EF4-FFF2-40B4-BE49-F238E27FC236}">
                <a16:creationId xmlns:a16="http://schemas.microsoft.com/office/drawing/2014/main" xmlns="" id="{E7A08BD4-7503-384C-8929-3717CFA9BB6F}"/>
              </a:ext>
            </a:extLst>
          </p:cNvPr>
          <p:cNvSpPr>
            <a:spLocks noGrp="1"/>
          </p:cNvSpPr>
          <p:nvPr>
            <p:ph type="pic" sz="quarter" idx="11" hasCustomPrompt="1"/>
          </p:nvPr>
        </p:nvSpPr>
        <p:spPr>
          <a:xfrm>
            <a:off x="1102318" y="835988"/>
            <a:ext cx="7808339" cy="4185932"/>
          </a:xfrm>
        </p:spPr>
        <p:txBody>
          <a:bodyPr/>
          <a:lstStyle/>
          <a:p>
            <a:r>
              <a:rPr lang="fr-FR" dirty="0"/>
              <a:t>Votre image ici</a:t>
            </a:r>
          </a:p>
        </p:txBody>
      </p:sp>
      <p:sp>
        <p:nvSpPr>
          <p:cNvPr id="5" name="Espace réservé du texte 12">
            <a:extLst>
              <a:ext uri="{FF2B5EF4-FFF2-40B4-BE49-F238E27FC236}">
                <a16:creationId xmlns:a16="http://schemas.microsoft.com/office/drawing/2014/main" xmlns="" id="{60D87512-8469-544C-9433-DEEEF013FE6C}"/>
              </a:ext>
            </a:extLst>
          </p:cNvPr>
          <p:cNvSpPr>
            <a:spLocks noGrp="1"/>
          </p:cNvSpPr>
          <p:nvPr>
            <p:ph type="body" sz="quarter" idx="12" hasCustomPrompt="1"/>
          </p:nvPr>
        </p:nvSpPr>
        <p:spPr>
          <a:xfrm>
            <a:off x="1102318" y="5180273"/>
            <a:ext cx="6142592" cy="241674"/>
          </a:xfrm>
        </p:spPr>
        <p:txBody>
          <a:bodyPr/>
          <a:lstStyle>
            <a:lvl1pPr>
              <a:defRPr sz="1200">
                <a:solidFill>
                  <a:schemeClr val="tx1">
                    <a:lumMod val="50000"/>
                    <a:lumOff val="50000"/>
                  </a:schemeClr>
                </a:solidFill>
              </a:defRPr>
            </a:lvl1pPr>
          </a:lstStyle>
          <a:p>
            <a:pPr lvl="0"/>
            <a:r>
              <a:rPr lang="fr-FR" dirty="0"/>
              <a:t>Légende photo</a:t>
            </a:r>
          </a:p>
        </p:txBody>
      </p:sp>
    </p:spTree>
    <p:extLst>
      <p:ext uri="{BB962C8B-B14F-4D97-AF65-F5344CB8AC3E}">
        <p14:creationId xmlns:p14="http://schemas.microsoft.com/office/powerpoint/2010/main" val="3147457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e Tableau ">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xmlns="" id="{2B5A0D57-1D85-A245-AFAE-C0F1A85D87E4}"/>
              </a:ext>
            </a:extLst>
          </p:cNvPr>
          <p:cNvSpPr>
            <a:spLocks noGrp="1"/>
          </p:cNvSpPr>
          <p:nvPr>
            <p:ph type="title" hasCustomPrompt="1"/>
          </p:nvPr>
        </p:nvSpPr>
        <p:spPr>
          <a:xfrm>
            <a:off x="1362291" y="725261"/>
            <a:ext cx="7886700" cy="681477"/>
          </a:xfrm>
        </p:spPr>
        <p:txBody>
          <a:bodyPr/>
          <a:lstStyle>
            <a:lvl1pPr>
              <a:defRPr/>
            </a:lvl1pPr>
          </a:lstStyle>
          <a:p>
            <a:r>
              <a:rPr lang="fr-FR" dirty="0"/>
              <a:t>Titre de votre partie à compléter</a:t>
            </a:r>
          </a:p>
        </p:txBody>
      </p:sp>
      <p:sp>
        <p:nvSpPr>
          <p:cNvPr id="6" name="Espace réservé du pied de page 4">
            <a:extLst>
              <a:ext uri="{FF2B5EF4-FFF2-40B4-BE49-F238E27FC236}">
                <a16:creationId xmlns:a16="http://schemas.microsoft.com/office/drawing/2014/main" xmlns="" id="{AF09919E-7A80-F04B-BEB2-894F3D56EBE4}"/>
              </a:ext>
            </a:extLst>
          </p:cNvPr>
          <p:cNvSpPr>
            <a:spLocks noGrp="1"/>
          </p:cNvSpPr>
          <p:nvPr>
            <p:ph type="ftr" sz="quarter" idx="3"/>
          </p:nvPr>
        </p:nvSpPr>
        <p:spPr>
          <a:xfrm>
            <a:off x="5943600" y="9286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Titre de votre présentation – date à compléter</a:t>
            </a:r>
          </a:p>
        </p:txBody>
      </p:sp>
      <p:sp>
        <p:nvSpPr>
          <p:cNvPr id="8" name="Espace réservé du tableau 7">
            <a:extLst>
              <a:ext uri="{FF2B5EF4-FFF2-40B4-BE49-F238E27FC236}">
                <a16:creationId xmlns:a16="http://schemas.microsoft.com/office/drawing/2014/main" xmlns="" id="{117FB6EC-8F60-5D45-BCE8-EF091170BA31}"/>
              </a:ext>
            </a:extLst>
          </p:cNvPr>
          <p:cNvSpPr>
            <a:spLocks noGrp="1"/>
          </p:cNvSpPr>
          <p:nvPr>
            <p:ph type="tbl" sz="quarter" idx="10" hasCustomPrompt="1"/>
          </p:nvPr>
        </p:nvSpPr>
        <p:spPr>
          <a:xfrm>
            <a:off x="932781" y="1696039"/>
            <a:ext cx="6630988" cy="4021138"/>
          </a:xfrm>
        </p:spPr>
        <p:txBody>
          <a:bodyPr/>
          <a:lstStyle/>
          <a:p>
            <a:r>
              <a:rPr lang="fr-FR" dirty="0"/>
              <a:t>Votre tableau à créer ici</a:t>
            </a:r>
          </a:p>
        </p:txBody>
      </p:sp>
    </p:spTree>
    <p:extLst>
      <p:ext uri="{BB962C8B-B14F-4D97-AF65-F5344CB8AC3E}">
        <p14:creationId xmlns:p14="http://schemas.microsoft.com/office/powerpoint/2010/main" val="265313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positive Texte + 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3E3A017-1AA3-154C-82BB-5873D5A5E530}"/>
              </a:ext>
            </a:extLst>
          </p:cNvPr>
          <p:cNvSpPr>
            <a:spLocks noGrp="1"/>
          </p:cNvSpPr>
          <p:nvPr>
            <p:ph type="title" hasCustomPrompt="1"/>
          </p:nvPr>
        </p:nvSpPr>
        <p:spPr>
          <a:xfrm>
            <a:off x="1211263" y="457200"/>
            <a:ext cx="2721760" cy="1349566"/>
          </a:xfrm>
        </p:spPr>
        <p:txBody>
          <a:bodyPr anchor="b"/>
          <a:lstStyle>
            <a:lvl1pPr algn="ctr">
              <a:defRPr sz="3200">
                <a:solidFill>
                  <a:srgbClr val="B6292C"/>
                </a:solidFill>
              </a:defRPr>
            </a:lvl1pPr>
          </a:lstStyle>
          <a:p>
            <a:r>
              <a:rPr lang="fr-FR" dirty="0"/>
              <a:t>Votre titre de paragraphe</a:t>
            </a:r>
          </a:p>
        </p:txBody>
      </p:sp>
      <p:sp>
        <p:nvSpPr>
          <p:cNvPr id="3" name="Espace réservé de l’image 2">
            <a:extLst>
              <a:ext uri="{FF2B5EF4-FFF2-40B4-BE49-F238E27FC236}">
                <a16:creationId xmlns:a16="http://schemas.microsoft.com/office/drawing/2014/main" xmlns="" id="{91A474A5-7548-3349-9A7C-D7B3EC909936}"/>
              </a:ext>
            </a:extLst>
          </p:cNvPr>
          <p:cNvSpPr>
            <a:spLocks noGrp="1"/>
          </p:cNvSpPr>
          <p:nvPr>
            <p:ph type="pic" idx="1" hasCustomPrompt="1"/>
          </p:nvPr>
        </p:nvSpPr>
        <p:spPr>
          <a:xfrm>
            <a:off x="4400550" y="579801"/>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Votre image ici</a:t>
            </a:r>
          </a:p>
        </p:txBody>
      </p:sp>
      <p:sp>
        <p:nvSpPr>
          <p:cNvPr id="4" name="Espace réservé du texte 3">
            <a:extLst>
              <a:ext uri="{FF2B5EF4-FFF2-40B4-BE49-F238E27FC236}">
                <a16:creationId xmlns:a16="http://schemas.microsoft.com/office/drawing/2014/main" xmlns="" id="{9F091E60-950D-1B45-BAFE-911A59034A35}"/>
              </a:ext>
            </a:extLst>
          </p:cNvPr>
          <p:cNvSpPr>
            <a:spLocks noGrp="1"/>
          </p:cNvSpPr>
          <p:nvPr>
            <p:ph type="body" sz="half" idx="2" hasCustomPrompt="1"/>
          </p:nvPr>
        </p:nvSpPr>
        <p:spPr>
          <a:xfrm>
            <a:off x="983448" y="2068417"/>
            <a:ext cx="2949575" cy="3811588"/>
          </a:xfrm>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Votre texte</a:t>
            </a:r>
          </a:p>
          <a:p>
            <a:pPr lvl="0"/>
            <a:endParaRPr lang="fr-FR" dirty="0"/>
          </a:p>
        </p:txBody>
      </p:sp>
      <p:sp>
        <p:nvSpPr>
          <p:cNvPr id="8" name="Espace réservé du pied de page 4">
            <a:extLst>
              <a:ext uri="{FF2B5EF4-FFF2-40B4-BE49-F238E27FC236}">
                <a16:creationId xmlns:a16="http://schemas.microsoft.com/office/drawing/2014/main" xmlns="" id="{3DA502FC-5F30-B641-9B26-76CA5BCEF2D1}"/>
              </a:ext>
            </a:extLst>
          </p:cNvPr>
          <p:cNvSpPr>
            <a:spLocks noGrp="1"/>
          </p:cNvSpPr>
          <p:nvPr>
            <p:ph type="ftr" sz="quarter" idx="3"/>
          </p:nvPr>
        </p:nvSpPr>
        <p:spPr>
          <a:xfrm>
            <a:off x="5943600" y="9286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Titre de votre présentation – date à compléter</a:t>
            </a:r>
          </a:p>
        </p:txBody>
      </p:sp>
      <p:sp>
        <p:nvSpPr>
          <p:cNvPr id="13" name="Espace réservé du texte 12">
            <a:extLst>
              <a:ext uri="{FF2B5EF4-FFF2-40B4-BE49-F238E27FC236}">
                <a16:creationId xmlns:a16="http://schemas.microsoft.com/office/drawing/2014/main" xmlns="" id="{674B0568-FEE2-534B-BBAD-110CA854112D}"/>
              </a:ext>
            </a:extLst>
          </p:cNvPr>
          <p:cNvSpPr>
            <a:spLocks noGrp="1"/>
          </p:cNvSpPr>
          <p:nvPr>
            <p:ph type="body" sz="quarter" idx="10" hasCustomPrompt="1"/>
          </p:nvPr>
        </p:nvSpPr>
        <p:spPr>
          <a:xfrm>
            <a:off x="4400550" y="5575233"/>
            <a:ext cx="2396857" cy="219639"/>
          </a:xfrm>
        </p:spPr>
        <p:txBody>
          <a:bodyPr/>
          <a:lstStyle>
            <a:lvl1pPr>
              <a:defRPr sz="1200">
                <a:solidFill>
                  <a:schemeClr val="tx1">
                    <a:lumMod val="50000"/>
                    <a:lumOff val="50000"/>
                  </a:schemeClr>
                </a:solidFill>
              </a:defRPr>
            </a:lvl1pPr>
          </a:lstStyle>
          <a:p>
            <a:pPr lvl="0"/>
            <a:r>
              <a:rPr lang="fr-FR" dirty="0"/>
              <a:t>Légende photo</a:t>
            </a:r>
          </a:p>
        </p:txBody>
      </p:sp>
    </p:spTree>
    <p:extLst>
      <p:ext uri="{BB962C8B-B14F-4D97-AF65-F5344CB8AC3E}">
        <p14:creationId xmlns:p14="http://schemas.microsoft.com/office/powerpoint/2010/main" val="2864455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age vierge">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xmlns="" id="{81598401-A58E-CF44-869C-C42F78B40DBE}"/>
              </a:ext>
            </a:extLst>
          </p:cNvPr>
          <p:cNvSpPr>
            <a:spLocks noGrp="1"/>
          </p:cNvSpPr>
          <p:nvPr>
            <p:ph type="ftr" sz="quarter" idx="10"/>
          </p:nvPr>
        </p:nvSpPr>
        <p:spPr>
          <a:xfrm>
            <a:off x="5943600" y="92869"/>
            <a:ext cx="3086100" cy="365125"/>
          </a:xfrm>
          <a:prstGeom prst="rect">
            <a:avLst/>
          </a:prstGeom>
        </p:spPr>
        <p:txBody>
          <a:bodyPr/>
          <a:lstStyle/>
          <a:p>
            <a:r>
              <a:rPr lang="fr-FR"/>
              <a:t>Titre de votre présentation – date à compléter</a:t>
            </a:r>
            <a:endParaRPr lang="fr-FR" dirty="0"/>
          </a:p>
        </p:txBody>
      </p:sp>
    </p:spTree>
    <p:extLst>
      <p:ext uri="{BB962C8B-B14F-4D97-AF65-F5344CB8AC3E}">
        <p14:creationId xmlns:p14="http://schemas.microsoft.com/office/powerpoint/2010/main" val="890845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iapositive texte ">
    <p:spTree>
      <p:nvGrpSpPr>
        <p:cNvPr id="1" name=""/>
        <p:cNvGrpSpPr/>
        <p:nvPr/>
      </p:nvGrpSpPr>
      <p:grpSpPr>
        <a:xfrm>
          <a:off x="0" y="0"/>
          <a:ext cx="0" cy="0"/>
          <a:chOff x="0" y="0"/>
          <a:chExt cx="0" cy="0"/>
        </a:xfrm>
      </p:grpSpPr>
      <p:sp>
        <p:nvSpPr>
          <p:cNvPr id="2" name="Titre 1"/>
          <p:cNvSpPr>
            <a:spLocks noGrp="1"/>
          </p:cNvSpPr>
          <p:nvPr>
            <p:ph type="title"/>
          </p:nvPr>
        </p:nvSpPr>
        <p:spPr>
          <a:xfrm>
            <a:off x="1362291" y="758312"/>
            <a:ext cx="7572389" cy="681477"/>
          </a:xfrm>
        </p:spPr>
        <p:txBody>
          <a:bodyPr/>
          <a:lstStyle>
            <a:lvl1pPr>
              <a:defRPr/>
            </a:lvl1pPr>
          </a:lstStyle>
          <a:p>
            <a:r>
              <a:rPr lang="fr-FR"/>
              <a:t>Cliquez pour modifier le style du titre</a:t>
            </a:r>
            <a:endParaRPr lang="fr-FR" dirty="0"/>
          </a:p>
        </p:txBody>
      </p:sp>
      <p:sp>
        <p:nvSpPr>
          <p:cNvPr id="3" name="Espace réservé du texte 6"/>
          <p:cNvSpPr>
            <a:spLocks noGrp="1"/>
          </p:cNvSpPr>
          <p:nvPr>
            <p:ph type="body" sz="quarter" idx="10"/>
          </p:nvPr>
        </p:nvSpPr>
        <p:spPr>
          <a:xfrm>
            <a:off x="1003300" y="1906588"/>
            <a:ext cx="6714958" cy="495089"/>
          </a:xfrm>
          <a:prstGeom prst="rect">
            <a:avLst/>
          </a:prstGeom>
        </p:spPr>
        <p:txBody>
          <a:bodyPr/>
          <a:lstStyle>
            <a:lvl1pPr>
              <a:defRPr/>
            </a:lvl1pPr>
            <a:lvl2pPr>
              <a:defRPr/>
            </a:lvl2pPr>
            <a:lvl3pPr>
              <a:defRPr/>
            </a:lvl3pPr>
            <a:lvl4pPr>
              <a:defRPr/>
            </a:lvl4pPr>
          </a:lstStyle>
          <a:p>
            <a:pPr lvl="0"/>
            <a:r>
              <a:rPr lang="fr-FR"/>
              <a:t>Cliquez pour modifier les styles du texte du masque</a:t>
            </a:r>
          </a:p>
        </p:txBody>
      </p:sp>
      <p:sp>
        <p:nvSpPr>
          <p:cNvPr id="6" name="Espace réservé du texte 5"/>
          <p:cNvSpPr>
            <a:spLocks noGrp="1"/>
          </p:cNvSpPr>
          <p:nvPr>
            <p:ph type="body" sz="quarter" idx="11"/>
          </p:nvPr>
        </p:nvSpPr>
        <p:spPr>
          <a:xfrm>
            <a:off x="1362291" y="2765234"/>
            <a:ext cx="6355967" cy="3569141"/>
          </a:xfrm>
          <a:prstGeom prst="rect">
            <a:avLst/>
          </a:prstGeom>
        </p:spPr>
        <p:txBody>
          <a:bodyPr>
            <a:normAutofit/>
          </a:bodyPr>
          <a:lstStyle>
            <a:lvl1pPr>
              <a:defRPr sz="1800">
                <a:solidFill>
                  <a:schemeClr val="tx1">
                    <a:lumMod val="75000"/>
                    <a:lumOff val="25000"/>
                  </a:schemeClr>
                </a:solidFill>
              </a:defRPr>
            </a:lvl1pPr>
          </a:lstStyle>
          <a:p>
            <a:pPr lvl="0"/>
            <a:r>
              <a:rPr lang="fr-FR"/>
              <a:t>Cliquez pour modifier les styles du texte du masque</a:t>
            </a:r>
          </a:p>
        </p:txBody>
      </p:sp>
    </p:spTree>
    <p:extLst>
      <p:ext uri="{BB962C8B-B14F-4D97-AF65-F5344CB8AC3E}">
        <p14:creationId xmlns:p14="http://schemas.microsoft.com/office/powerpoint/2010/main" val="3313731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8013" cy="1143000"/>
          </a:xfrm>
        </p:spPr>
        <p:txBody>
          <a:bodyPr/>
          <a:lstStyle/>
          <a:p>
            <a:r>
              <a:rPr lang="fr-FR"/>
              <a:t>Modifiez le style du titre</a:t>
            </a:r>
          </a:p>
        </p:txBody>
      </p:sp>
      <p:sp>
        <p:nvSpPr>
          <p:cNvPr id="3" name="Espace réservé de la date 2"/>
          <p:cNvSpPr>
            <a:spLocks noGrp="1"/>
          </p:cNvSpPr>
          <p:nvPr>
            <p:ph type="dt" idx="10"/>
          </p:nvPr>
        </p:nvSpPr>
        <p:spPr>
          <a:xfrm>
            <a:off x="457200" y="6356350"/>
            <a:ext cx="2132013" cy="363538"/>
          </a:xfrm>
        </p:spPr>
        <p:txBody>
          <a:bodyPr/>
          <a:lstStyle>
            <a:lvl1pPr>
              <a:defRPr/>
            </a:lvl1pPr>
          </a:lstStyle>
          <a:p>
            <a:r>
              <a:rPr lang="fr-FR" altLang="fr-FR"/>
              <a:t>20/05/2022</a:t>
            </a:r>
          </a:p>
        </p:txBody>
      </p:sp>
      <p:sp>
        <p:nvSpPr>
          <p:cNvPr id="4" name="Espace réservé du numéro de diapositive 3"/>
          <p:cNvSpPr>
            <a:spLocks noGrp="1"/>
          </p:cNvSpPr>
          <p:nvPr>
            <p:ph type="sldNum" idx="11"/>
          </p:nvPr>
        </p:nvSpPr>
        <p:spPr>
          <a:xfrm>
            <a:off x="6553200" y="6356350"/>
            <a:ext cx="2132013" cy="363538"/>
          </a:xfrm>
          <a:prstGeom prst="rect">
            <a:avLst/>
          </a:prstGeom>
        </p:spPr>
        <p:txBody>
          <a:bodyPr/>
          <a:lstStyle>
            <a:lvl1pPr>
              <a:defRPr/>
            </a:lvl1pPr>
          </a:lstStyle>
          <a:p>
            <a:fld id="{87DD8DE7-7691-4EF1-B6AA-F2A3CD2A1834}" type="slidenum">
              <a:rPr lang="fr-FR" altLang="fr-FR"/>
              <a:pPr/>
              <a:t>‹N°›</a:t>
            </a:fld>
            <a:endParaRPr lang="fr-FR" altLang="fr-FR"/>
          </a:p>
        </p:txBody>
      </p:sp>
    </p:spTree>
    <p:extLst>
      <p:ext uri="{BB962C8B-B14F-4D97-AF65-F5344CB8AC3E}">
        <p14:creationId xmlns:p14="http://schemas.microsoft.com/office/powerpoint/2010/main" val="750113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iapositive Texte / puces">
    <p:spTree>
      <p:nvGrpSpPr>
        <p:cNvPr id="1" name=""/>
        <p:cNvGrpSpPr/>
        <p:nvPr/>
      </p:nvGrpSpPr>
      <p:grpSpPr>
        <a:xfrm>
          <a:off x="0" y="0"/>
          <a:ext cx="0" cy="0"/>
          <a:chOff x="0" y="0"/>
          <a:chExt cx="0" cy="0"/>
        </a:xfrm>
      </p:grpSpPr>
      <p:sp>
        <p:nvSpPr>
          <p:cNvPr id="4" name="Espace réservé du titre 1">
            <a:extLst>
              <a:ext uri="{FF2B5EF4-FFF2-40B4-BE49-F238E27FC236}">
                <a16:creationId xmlns:a16="http://schemas.microsoft.com/office/drawing/2014/main" xmlns="" id="{90FDBB33-E949-464E-BF2B-4202A9DB491C}"/>
              </a:ext>
            </a:extLst>
          </p:cNvPr>
          <p:cNvSpPr>
            <a:spLocks noGrp="1"/>
          </p:cNvSpPr>
          <p:nvPr>
            <p:ph type="title"/>
          </p:nvPr>
        </p:nvSpPr>
        <p:spPr>
          <a:xfrm>
            <a:off x="1362291" y="758312"/>
            <a:ext cx="7886700" cy="681477"/>
          </a:xfrm>
          <a:prstGeom prst="rect">
            <a:avLst/>
          </a:prstGeom>
        </p:spPr>
        <p:txBody>
          <a:bodyPr vert="horz" lIns="91440" tIns="45720" rIns="91440" bIns="45720" rtlCol="0" anchor="ctr">
            <a:normAutofit/>
          </a:bodyPr>
          <a:lstStyle/>
          <a:p>
            <a:r>
              <a:rPr lang="fr-FR" dirty="0"/>
              <a:t>Titre de votre partie à compléter</a:t>
            </a:r>
          </a:p>
        </p:txBody>
      </p:sp>
      <p:sp>
        <p:nvSpPr>
          <p:cNvPr id="5" name="Espace réservé du pied de page 4">
            <a:extLst>
              <a:ext uri="{FF2B5EF4-FFF2-40B4-BE49-F238E27FC236}">
                <a16:creationId xmlns:a16="http://schemas.microsoft.com/office/drawing/2014/main" xmlns="" id="{FCD55B31-443A-6742-9649-08E66FC165D8}"/>
              </a:ext>
            </a:extLst>
          </p:cNvPr>
          <p:cNvSpPr>
            <a:spLocks noGrp="1"/>
          </p:cNvSpPr>
          <p:nvPr>
            <p:ph type="ftr" sz="quarter" idx="3"/>
          </p:nvPr>
        </p:nvSpPr>
        <p:spPr>
          <a:xfrm>
            <a:off x="5943600" y="9286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Titre de votre présentation – date à compléter</a:t>
            </a:r>
          </a:p>
        </p:txBody>
      </p:sp>
      <p:sp>
        <p:nvSpPr>
          <p:cNvPr id="7" name="Espace réservé du texte 6">
            <a:extLst>
              <a:ext uri="{FF2B5EF4-FFF2-40B4-BE49-F238E27FC236}">
                <a16:creationId xmlns:a16="http://schemas.microsoft.com/office/drawing/2014/main" xmlns="" id="{1F9B4F23-F6A1-BF4C-80C7-2F2FD89A86B3}"/>
              </a:ext>
            </a:extLst>
          </p:cNvPr>
          <p:cNvSpPr>
            <a:spLocks noGrp="1"/>
          </p:cNvSpPr>
          <p:nvPr>
            <p:ph type="body" sz="quarter" idx="10" hasCustomPrompt="1"/>
          </p:nvPr>
        </p:nvSpPr>
        <p:spPr>
          <a:xfrm>
            <a:off x="1212621" y="1851503"/>
            <a:ext cx="6554788" cy="495089"/>
          </a:xfrm>
          <a:prstGeom prst="rect">
            <a:avLst/>
          </a:prstGeom>
        </p:spPr>
        <p:txBody>
          <a:bodyPr/>
          <a:lstStyle>
            <a:lvl1pPr>
              <a:defRPr/>
            </a:lvl1pPr>
            <a:lvl2pPr>
              <a:defRPr/>
            </a:lvl2pPr>
            <a:lvl3pPr>
              <a:defRPr/>
            </a:lvl3pPr>
            <a:lvl4pPr>
              <a:defRPr/>
            </a:lvl4pPr>
          </a:lstStyle>
          <a:p>
            <a:pPr lvl="0"/>
            <a:r>
              <a:rPr lang="fr-FR" dirty="0"/>
              <a:t>Titre de votre paragraphe</a:t>
            </a:r>
          </a:p>
        </p:txBody>
      </p:sp>
      <p:sp>
        <p:nvSpPr>
          <p:cNvPr id="3" name="Espace réservé du texte 2">
            <a:extLst>
              <a:ext uri="{FF2B5EF4-FFF2-40B4-BE49-F238E27FC236}">
                <a16:creationId xmlns:a16="http://schemas.microsoft.com/office/drawing/2014/main" xmlns="" id="{F84B6063-C91E-EE49-B38F-0E91282A6ADD}"/>
              </a:ext>
            </a:extLst>
          </p:cNvPr>
          <p:cNvSpPr>
            <a:spLocks noGrp="1"/>
          </p:cNvSpPr>
          <p:nvPr>
            <p:ph type="body" sz="quarter" idx="11" hasCustomPrompt="1"/>
          </p:nvPr>
        </p:nvSpPr>
        <p:spPr>
          <a:xfrm>
            <a:off x="1212621" y="2718328"/>
            <a:ext cx="6554788" cy="3645913"/>
          </a:xfrm>
          <a:prstGeom prst="rect">
            <a:avLst/>
          </a:prstGeom>
        </p:spPr>
        <p:txBody>
          <a:bodyPr>
            <a:normAutofit/>
          </a:bodyPr>
          <a:lstStyle>
            <a:lvl1pPr marL="285750" indent="-285750">
              <a:buFontTx/>
              <a:buBlip>
                <a:blip r:embed="rId2"/>
              </a:buBlip>
              <a:defRPr sz="1800">
                <a:solidFill>
                  <a:schemeClr val="tx1">
                    <a:lumMod val="75000"/>
                    <a:lumOff val="25000"/>
                  </a:schemeClr>
                </a:solidFill>
              </a:defRPr>
            </a:lvl1pPr>
          </a:lstStyle>
          <a:p>
            <a:r>
              <a:rPr lang="fr-FR" dirty="0"/>
              <a:t> Votre texte ici </a:t>
            </a:r>
          </a:p>
          <a:p>
            <a:r>
              <a:rPr lang="fr-FR" dirty="0"/>
              <a:t> Votre texte ici</a:t>
            </a:r>
          </a:p>
          <a:p>
            <a:r>
              <a:rPr lang="fr-FR" dirty="0"/>
              <a:t> Votre texte ici</a:t>
            </a:r>
          </a:p>
          <a:p>
            <a:endParaRPr lang="fr-FR" dirty="0"/>
          </a:p>
          <a:p>
            <a:endParaRPr lang="fr-FR" dirty="0"/>
          </a:p>
          <a:p>
            <a:endParaRPr lang="fr-FR" dirty="0"/>
          </a:p>
        </p:txBody>
      </p:sp>
    </p:spTree>
    <p:extLst>
      <p:ext uri="{BB962C8B-B14F-4D97-AF65-F5344CB8AC3E}">
        <p14:creationId xmlns:p14="http://schemas.microsoft.com/office/powerpoint/2010/main" val="2376269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iapositive Texte + Imag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D3E3A017-1AA3-154C-82BB-5873D5A5E530}"/>
              </a:ext>
            </a:extLst>
          </p:cNvPr>
          <p:cNvSpPr>
            <a:spLocks noGrp="1"/>
          </p:cNvSpPr>
          <p:nvPr>
            <p:ph type="title" hasCustomPrompt="1"/>
          </p:nvPr>
        </p:nvSpPr>
        <p:spPr>
          <a:xfrm>
            <a:off x="1211263" y="457200"/>
            <a:ext cx="2721760" cy="1349566"/>
          </a:xfrm>
        </p:spPr>
        <p:txBody>
          <a:bodyPr anchor="b"/>
          <a:lstStyle>
            <a:lvl1pPr algn="ctr">
              <a:defRPr sz="3200">
                <a:solidFill>
                  <a:srgbClr val="B6292C"/>
                </a:solidFill>
              </a:defRPr>
            </a:lvl1pPr>
          </a:lstStyle>
          <a:p>
            <a:r>
              <a:rPr lang="fr-FR" dirty="0"/>
              <a:t>Votre titre de paragraphe</a:t>
            </a:r>
          </a:p>
        </p:txBody>
      </p:sp>
      <p:sp>
        <p:nvSpPr>
          <p:cNvPr id="3" name="Espace réservé de l’image 2">
            <a:extLst>
              <a:ext uri="{FF2B5EF4-FFF2-40B4-BE49-F238E27FC236}">
                <a16:creationId xmlns="" xmlns:a16="http://schemas.microsoft.com/office/drawing/2014/main" id="{91A474A5-7548-3349-9A7C-D7B3EC909936}"/>
              </a:ext>
            </a:extLst>
          </p:cNvPr>
          <p:cNvSpPr>
            <a:spLocks noGrp="1"/>
          </p:cNvSpPr>
          <p:nvPr>
            <p:ph type="pic" idx="1" hasCustomPrompt="1"/>
          </p:nvPr>
        </p:nvSpPr>
        <p:spPr>
          <a:xfrm>
            <a:off x="4400550" y="579801"/>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Votre image ici</a:t>
            </a:r>
          </a:p>
        </p:txBody>
      </p:sp>
      <p:sp>
        <p:nvSpPr>
          <p:cNvPr id="4" name="Espace réservé du texte 3">
            <a:extLst>
              <a:ext uri="{FF2B5EF4-FFF2-40B4-BE49-F238E27FC236}">
                <a16:creationId xmlns="" xmlns:a16="http://schemas.microsoft.com/office/drawing/2014/main" id="{9F091E60-950D-1B45-BAFE-911A59034A35}"/>
              </a:ext>
            </a:extLst>
          </p:cNvPr>
          <p:cNvSpPr>
            <a:spLocks noGrp="1"/>
          </p:cNvSpPr>
          <p:nvPr>
            <p:ph type="body" sz="half" idx="2" hasCustomPrompt="1"/>
          </p:nvPr>
        </p:nvSpPr>
        <p:spPr>
          <a:xfrm>
            <a:off x="983448" y="2068417"/>
            <a:ext cx="2949575" cy="3811588"/>
          </a:xfrm>
          <a:prstGeom prst="rect">
            <a:avLst/>
          </a:prstGeom>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Votre texte</a:t>
            </a:r>
          </a:p>
          <a:p>
            <a:pPr lvl="0"/>
            <a:endParaRPr lang="fr-FR" dirty="0"/>
          </a:p>
        </p:txBody>
      </p:sp>
      <p:sp>
        <p:nvSpPr>
          <p:cNvPr id="8" name="Espace réservé du pied de page 4">
            <a:extLst>
              <a:ext uri="{FF2B5EF4-FFF2-40B4-BE49-F238E27FC236}">
                <a16:creationId xmlns="" xmlns:a16="http://schemas.microsoft.com/office/drawing/2014/main" id="{3DA502FC-5F30-B641-9B26-76CA5BCEF2D1}"/>
              </a:ext>
            </a:extLst>
          </p:cNvPr>
          <p:cNvSpPr>
            <a:spLocks noGrp="1"/>
          </p:cNvSpPr>
          <p:nvPr>
            <p:ph type="ftr" sz="quarter" idx="3"/>
          </p:nvPr>
        </p:nvSpPr>
        <p:spPr>
          <a:xfrm>
            <a:off x="5943600" y="9286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Titre de votre présentation – date à compléter</a:t>
            </a:r>
          </a:p>
        </p:txBody>
      </p:sp>
      <p:sp>
        <p:nvSpPr>
          <p:cNvPr id="13" name="Espace réservé du texte 12">
            <a:extLst>
              <a:ext uri="{FF2B5EF4-FFF2-40B4-BE49-F238E27FC236}">
                <a16:creationId xmlns="" xmlns:a16="http://schemas.microsoft.com/office/drawing/2014/main" id="{674B0568-FEE2-534B-BBAD-110CA854112D}"/>
              </a:ext>
            </a:extLst>
          </p:cNvPr>
          <p:cNvSpPr>
            <a:spLocks noGrp="1"/>
          </p:cNvSpPr>
          <p:nvPr>
            <p:ph type="body" sz="quarter" idx="10" hasCustomPrompt="1"/>
          </p:nvPr>
        </p:nvSpPr>
        <p:spPr>
          <a:xfrm>
            <a:off x="4400550" y="5575233"/>
            <a:ext cx="2396857" cy="219639"/>
          </a:xfrm>
          <a:prstGeom prst="rect">
            <a:avLst/>
          </a:prstGeom>
        </p:spPr>
        <p:txBody>
          <a:bodyPr/>
          <a:lstStyle>
            <a:lvl1pPr>
              <a:defRPr sz="1200">
                <a:solidFill>
                  <a:schemeClr val="tx1">
                    <a:lumMod val="50000"/>
                    <a:lumOff val="50000"/>
                  </a:schemeClr>
                </a:solidFill>
              </a:defRPr>
            </a:lvl1pPr>
          </a:lstStyle>
          <a:p>
            <a:pPr lvl="0"/>
            <a:r>
              <a:rPr lang="fr-FR" dirty="0"/>
              <a:t>Légende photo</a:t>
            </a:r>
          </a:p>
        </p:txBody>
      </p:sp>
    </p:spTree>
    <p:extLst>
      <p:ext uri="{BB962C8B-B14F-4D97-AF65-F5344CB8AC3E}">
        <p14:creationId xmlns:p14="http://schemas.microsoft.com/office/powerpoint/2010/main" val="123928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age vierge">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81598401-A58E-CF44-869C-C42F78B40DBE}"/>
              </a:ext>
            </a:extLst>
          </p:cNvPr>
          <p:cNvSpPr>
            <a:spLocks noGrp="1"/>
          </p:cNvSpPr>
          <p:nvPr>
            <p:ph type="ftr" sz="quarter" idx="10"/>
          </p:nvPr>
        </p:nvSpPr>
        <p:spPr>
          <a:xfrm>
            <a:off x="5943600" y="92869"/>
            <a:ext cx="3086100" cy="365125"/>
          </a:xfrm>
          <a:prstGeom prst="rect">
            <a:avLst/>
          </a:prstGeom>
        </p:spPr>
        <p:txBody>
          <a:bodyPr/>
          <a:lstStyle/>
          <a:p>
            <a:r>
              <a:rPr lang="fr-FR"/>
              <a:t>Titre de votre présentation – date à compléter</a:t>
            </a:r>
            <a:endParaRPr lang="fr-FR" dirty="0"/>
          </a:p>
        </p:txBody>
      </p:sp>
    </p:spTree>
    <p:extLst>
      <p:ext uri="{BB962C8B-B14F-4D97-AF65-F5344CB8AC3E}">
        <p14:creationId xmlns:p14="http://schemas.microsoft.com/office/powerpoint/2010/main" val="116172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positive Image 1">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5F1AE2B-F35F-D943-86C1-A14C197918BA}"/>
              </a:ext>
            </a:extLst>
          </p:cNvPr>
          <p:cNvSpPr>
            <a:spLocks noGrp="1"/>
          </p:cNvSpPr>
          <p:nvPr>
            <p:ph type="title" hasCustomPrompt="1"/>
          </p:nvPr>
        </p:nvSpPr>
        <p:spPr/>
        <p:txBody>
          <a:bodyPr/>
          <a:lstStyle>
            <a:lvl1pPr>
              <a:defRPr/>
            </a:lvl1pPr>
          </a:lstStyle>
          <a:p>
            <a:r>
              <a:rPr lang="fr-FR" dirty="0"/>
              <a:t>Titre de votre partie à compléter</a:t>
            </a:r>
          </a:p>
        </p:txBody>
      </p:sp>
      <p:sp>
        <p:nvSpPr>
          <p:cNvPr id="6" name="Espace réservé du pied de page 4">
            <a:extLst>
              <a:ext uri="{FF2B5EF4-FFF2-40B4-BE49-F238E27FC236}">
                <a16:creationId xmlns="" xmlns:a16="http://schemas.microsoft.com/office/drawing/2014/main" id="{918C9296-7C01-8E4D-AB3F-7BFD9178CFE9}"/>
              </a:ext>
            </a:extLst>
          </p:cNvPr>
          <p:cNvSpPr>
            <a:spLocks noGrp="1"/>
          </p:cNvSpPr>
          <p:nvPr>
            <p:ph type="ftr" sz="quarter" idx="3"/>
          </p:nvPr>
        </p:nvSpPr>
        <p:spPr>
          <a:xfrm>
            <a:off x="5943600" y="9286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Titre de votre présentation – date à compléter</a:t>
            </a:r>
          </a:p>
        </p:txBody>
      </p:sp>
      <p:sp>
        <p:nvSpPr>
          <p:cNvPr id="4" name="Espace réservé de l’image 3">
            <a:extLst>
              <a:ext uri="{FF2B5EF4-FFF2-40B4-BE49-F238E27FC236}">
                <a16:creationId xmlns="" xmlns:a16="http://schemas.microsoft.com/office/drawing/2014/main" id="{1A2FEFA1-72AA-6443-96BF-96FD6AD5C063}"/>
              </a:ext>
            </a:extLst>
          </p:cNvPr>
          <p:cNvSpPr>
            <a:spLocks noGrp="1"/>
          </p:cNvSpPr>
          <p:nvPr>
            <p:ph type="pic" sz="quarter" idx="10" hasCustomPrompt="1"/>
          </p:nvPr>
        </p:nvSpPr>
        <p:spPr>
          <a:xfrm>
            <a:off x="804863" y="1763176"/>
            <a:ext cx="6884987" cy="3690937"/>
          </a:xfrm>
          <a:prstGeom prst="rect">
            <a:avLst/>
          </a:prstGeom>
        </p:spPr>
        <p:txBody>
          <a:bodyPr/>
          <a:lstStyle/>
          <a:p>
            <a:r>
              <a:rPr lang="fr-FR" dirty="0"/>
              <a:t>Votre image ici</a:t>
            </a:r>
          </a:p>
        </p:txBody>
      </p:sp>
      <p:sp>
        <p:nvSpPr>
          <p:cNvPr id="7" name="Espace réservé du texte 12">
            <a:extLst>
              <a:ext uri="{FF2B5EF4-FFF2-40B4-BE49-F238E27FC236}">
                <a16:creationId xmlns="" xmlns:a16="http://schemas.microsoft.com/office/drawing/2014/main" id="{347C7975-A063-8245-99BB-A606F8CED874}"/>
              </a:ext>
            </a:extLst>
          </p:cNvPr>
          <p:cNvSpPr>
            <a:spLocks noGrp="1"/>
          </p:cNvSpPr>
          <p:nvPr>
            <p:ph type="body" sz="quarter" idx="11" hasCustomPrompt="1"/>
          </p:nvPr>
        </p:nvSpPr>
        <p:spPr>
          <a:xfrm>
            <a:off x="820067" y="5542180"/>
            <a:ext cx="6142592" cy="241674"/>
          </a:xfrm>
          <a:prstGeom prst="rect">
            <a:avLst/>
          </a:prstGeom>
        </p:spPr>
        <p:txBody>
          <a:bodyPr/>
          <a:lstStyle>
            <a:lvl1pPr>
              <a:defRPr sz="1200">
                <a:solidFill>
                  <a:schemeClr val="tx1">
                    <a:lumMod val="50000"/>
                    <a:lumOff val="50000"/>
                  </a:schemeClr>
                </a:solidFill>
              </a:defRPr>
            </a:lvl1pPr>
          </a:lstStyle>
          <a:p>
            <a:pPr lvl="0"/>
            <a:r>
              <a:rPr lang="fr-FR" dirty="0"/>
              <a:t>Légende photo</a:t>
            </a:r>
          </a:p>
        </p:txBody>
      </p:sp>
    </p:spTree>
    <p:extLst>
      <p:ext uri="{BB962C8B-B14F-4D97-AF65-F5344CB8AC3E}">
        <p14:creationId xmlns:p14="http://schemas.microsoft.com/office/powerpoint/2010/main" val="3498206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438148" y="569567"/>
            <a:ext cx="5544616" cy="433387"/>
          </a:xfrm>
          <a:prstGeom prst="rect">
            <a:avLst/>
          </a:prstGeom>
        </p:spPr>
        <p:txBody>
          <a:bodyPr>
            <a:noAutofit/>
          </a:bodyPr>
          <a:lstStyle>
            <a:lvl1pPr algn="l" defTabSz="914400" rtl="0" eaLnBrk="1" latinLnBrk="0" hangingPunct="1">
              <a:lnSpc>
                <a:spcPct val="90000"/>
              </a:lnSpc>
              <a:spcBef>
                <a:spcPct val="0"/>
              </a:spcBef>
              <a:buNone/>
              <a:defRPr lang="fr-FR" sz="3500" kern="1200" dirty="0">
                <a:solidFill>
                  <a:srgbClr val="7C9BC0"/>
                </a:solidFill>
                <a:latin typeface="Futura Medium" panose="020B0602020204020303" pitchFamily="34" charset="-79"/>
                <a:ea typeface="+mj-ea"/>
                <a:cs typeface="Futura Medium" panose="020B0602020204020303" pitchFamily="34" charset="-79"/>
              </a:defRPr>
            </a:lvl1pPr>
          </a:lstStyle>
          <a:p>
            <a:r>
              <a:rPr lang="fr-FR"/>
              <a:t>Modifiez le style du titre</a:t>
            </a:r>
          </a:p>
        </p:txBody>
      </p:sp>
      <p:sp>
        <p:nvSpPr>
          <p:cNvPr id="3" name="Espace réservé du contenu 2"/>
          <p:cNvSpPr>
            <a:spLocks noGrp="1"/>
          </p:cNvSpPr>
          <p:nvPr>
            <p:ph idx="1"/>
          </p:nvPr>
        </p:nvSpPr>
        <p:spPr>
          <a:xfrm>
            <a:off x="843299" y="1307963"/>
            <a:ext cx="7673426" cy="4450286"/>
          </a:xfrm>
          <a:prstGeom prst="rect">
            <a:avLst/>
          </a:prstGeom>
        </p:spPr>
        <p:txBody>
          <a:bodyPr/>
          <a:lstStyle>
            <a:lvl1pPr>
              <a:defRPr sz="2800">
                <a:solidFill>
                  <a:schemeClr val="accent1">
                    <a:lumMod val="75000"/>
                  </a:schemeClr>
                </a:solidFill>
              </a:defRPr>
            </a:lvl1pPr>
            <a:lvl2pPr>
              <a:defRPr sz="2000"/>
            </a:lvl2pPr>
            <a:lvl3pPr>
              <a:defRPr sz="1800"/>
            </a:lvl3pPr>
            <a:lvl4pPr>
              <a:defRPr sz="1800"/>
            </a:lvl4pPr>
            <a:lvl5pPr>
              <a:defRPr sz="18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pied de page 4">
            <a:extLst>
              <a:ext uri="{FF2B5EF4-FFF2-40B4-BE49-F238E27FC236}">
                <a16:creationId xmlns="" xmlns:a16="http://schemas.microsoft.com/office/drawing/2014/main" id="{918C9296-7C01-8E4D-AB3F-7BFD9178CFE9}"/>
              </a:ext>
            </a:extLst>
          </p:cNvPr>
          <p:cNvSpPr>
            <a:spLocks noGrp="1"/>
          </p:cNvSpPr>
          <p:nvPr>
            <p:ph type="ftr" sz="quarter" idx="3"/>
          </p:nvPr>
        </p:nvSpPr>
        <p:spPr>
          <a:xfrm>
            <a:off x="5943600" y="9286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Titre de votre présentation – date à compléter</a:t>
            </a:r>
          </a:p>
        </p:txBody>
      </p:sp>
    </p:spTree>
    <p:extLst>
      <p:ext uri="{BB962C8B-B14F-4D97-AF65-F5344CB8AC3E}">
        <p14:creationId xmlns:p14="http://schemas.microsoft.com/office/powerpoint/2010/main" val="1889155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e texte ">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3B449C7-90B4-5749-A685-810B11EC6686}"/>
              </a:ext>
            </a:extLst>
          </p:cNvPr>
          <p:cNvSpPr>
            <a:spLocks noGrp="1"/>
          </p:cNvSpPr>
          <p:nvPr>
            <p:ph type="title" hasCustomPrompt="1"/>
          </p:nvPr>
        </p:nvSpPr>
        <p:spPr>
          <a:xfrm>
            <a:off x="1362291" y="758312"/>
            <a:ext cx="7572389" cy="681477"/>
          </a:xfrm>
        </p:spPr>
        <p:txBody>
          <a:bodyPr/>
          <a:lstStyle>
            <a:lvl1pPr>
              <a:defRPr/>
            </a:lvl1pPr>
          </a:lstStyle>
          <a:p>
            <a:r>
              <a:rPr lang="fr-FR" dirty="0"/>
              <a:t>Titre de votre partie à compléter</a:t>
            </a:r>
          </a:p>
        </p:txBody>
      </p:sp>
      <p:sp>
        <p:nvSpPr>
          <p:cNvPr id="3" name="Espace réservé du texte 6">
            <a:extLst>
              <a:ext uri="{FF2B5EF4-FFF2-40B4-BE49-F238E27FC236}">
                <a16:creationId xmlns:a16="http://schemas.microsoft.com/office/drawing/2014/main" xmlns="" id="{FFF4ECE6-BF44-6240-B38D-C8B6423DDB36}"/>
              </a:ext>
            </a:extLst>
          </p:cNvPr>
          <p:cNvSpPr>
            <a:spLocks noGrp="1"/>
          </p:cNvSpPr>
          <p:nvPr>
            <p:ph type="body" sz="quarter" idx="10" hasCustomPrompt="1"/>
          </p:nvPr>
        </p:nvSpPr>
        <p:spPr>
          <a:xfrm>
            <a:off x="1003300" y="1906588"/>
            <a:ext cx="6714958" cy="495089"/>
          </a:xfrm>
        </p:spPr>
        <p:txBody>
          <a:bodyPr/>
          <a:lstStyle>
            <a:lvl1pPr>
              <a:defRPr/>
            </a:lvl1pPr>
            <a:lvl2pPr>
              <a:defRPr/>
            </a:lvl2pPr>
            <a:lvl3pPr>
              <a:defRPr/>
            </a:lvl3pPr>
            <a:lvl4pPr>
              <a:defRPr/>
            </a:lvl4pPr>
          </a:lstStyle>
          <a:p>
            <a:pPr lvl="0"/>
            <a:r>
              <a:rPr lang="fr-FR" dirty="0"/>
              <a:t>Titre de votre paragraphe</a:t>
            </a:r>
          </a:p>
        </p:txBody>
      </p:sp>
      <p:sp>
        <p:nvSpPr>
          <p:cNvPr id="6" name="Espace réservé du texte 5">
            <a:extLst>
              <a:ext uri="{FF2B5EF4-FFF2-40B4-BE49-F238E27FC236}">
                <a16:creationId xmlns:a16="http://schemas.microsoft.com/office/drawing/2014/main" xmlns="" id="{73794FCC-3F18-5244-9D24-E2036D7E4077}"/>
              </a:ext>
            </a:extLst>
          </p:cNvPr>
          <p:cNvSpPr>
            <a:spLocks noGrp="1"/>
          </p:cNvSpPr>
          <p:nvPr>
            <p:ph type="body" sz="quarter" idx="11" hasCustomPrompt="1"/>
          </p:nvPr>
        </p:nvSpPr>
        <p:spPr>
          <a:xfrm>
            <a:off x="1362291" y="2765234"/>
            <a:ext cx="6355967" cy="3569141"/>
          </a:xfrm>
        </p:spPr>
        <p:txBody>
          <a:bodyPr>
            <a:normAutofit/>
          </a:bodyPr>
          <a:lstStyle>
            <a:lvl1pPr>
              <a:defRPr sz="1800">
                <a:solidFill>
                  <a:schemeClr val="tx1">
                    <a:lumMod val="75000"/>
                    <a:lumOff val="25000"/>
                  </a:schemeClr>
                </a:solidFill>
              </a:defRPr>
            </a:lvl1pPr>
          </a:lstStyle>
          <a:p>
            <a:r>
              <a:rPr lang="fr-FR" dirty="0"/>
              <a:t>Votre texte ici</a:t>
            </a:r>
          </a:p>
        </p:txBody>
      </p:sp>
    </p:spTree>
    <p:extLst>
      <p:ext uri="{BB962C8B-B14F-4D97-AF65-F5344CB8AC3E}">
        <p14:creationId xmlns:p14="http://schemas.microsoft.com/office/powerpoint/2010/main" val="2371911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3.emf"/><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1.pn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xmlns="" id="{68B87E29-20A4-384B-819E-EF3AA4509E5D}"/>
              </a:ext>
            </a:extLst>
          </p:cNvPr>
          <p:cNvPicPr>
            <a:picLocks noChangeAspect="1"/>
          </p:cNvPicPr>
          <p:nvPr/>
        </p:nvPicPr>
        <p:blipFill rotWithShape="1">
          <a:blip r:embed="rId10"/>
          <a:srcRect r="4460"/>
          <a:stretch/>
        </p:blipFill>
        <p:spPr>
          <a:xfrm>
            <a:off x="-142961" y="-11017"/>
            <a:ext cx="9286961" cy="6869017"/>
          </a:xfrm>
          <a:prstGeom prst="rect">
            <a:avLst/>
          </a:prstGeom>
        </p:spPr>
      </p:pic>
      <p:sp>
        <p:nvSpPr>
          <p:cNvPr id="2" name="Title Placeholder 1"/>
          <p:cNvSpPr>
            <a:spLocks noGrp="1"/>
          </p:cNvSpPr>
          <p:nvPr>
            <p:ph type="title"/>
          </p:nvPr>
        </p:nvSpPr>
        <p:spPr>
          <a:xfrm>
            <a:off x="628650" y="365126"/>
            <a:ext cx="4890801" cy="1325563"/>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B48174-775F-5243-9F62-1EBC4587A2DC}" type="datetimeFigureOut">
              <a:rPr lang="fr-FR" smtClean="0"/>
              <a:t>05/10/2023</a:t>
            </a:fld>
            <a:endParaRPr lang="fr-FR"/>
          </a:p>
        </p:txBody>
      </p:sp>
      <p:pic>
        <p:nvPicPr>
          <p:cNvPr id="9" name="Image 8">
            <a:extLst>
              <a:ext uri="{FF2B5EF4-FFF2-40B4-BE49-F238E27FC236}">
                <a16:creationId xmlns:a16="http://schemas.microsoft.com/office/drawing/2014/main" xmlns="" id="{D43D12E1-9EEB-CB4B-86F9-A97E65845594}"/>
              </a:ext>
            </a:extLst>
          </p:cNvPr>
          <p:cNvPicPr>
            <a:picLocks noChangeAspect="1"/>
          </p:cNvPicPr>
          <p:nvPr/>
        </p:nvPicPr>
        <p:blipFill>
          <a:blip r:embed="rId11"/>
          <a:stretch>
            <a:fillRect/>
          </a:stretch>
        </p:blipFill>
        <p:spPr>
          <a:xfrm>
            <a:off x="-107032" y="6177249"/>
            <a:ext cx="5854700" cy="647700"/>
          </a:xfrm>
          <a:prstGeom prst="rect">
            <a:avLst/>
          </a:prstGeom>
        </p:spPr>
      </p:pic>
      <p:pic>
        <p:nvPicPr>
          <p:cNvPr id="10" name="Image 9">
            <a:extLst>
              <a:ext uri="{FF2B5EF4-FFF2-40B4-BE49-F238E27FC236}">
                <a16:creationId xmlns:a16="http://schemas.microsoft.com/office/drawing/2014/main" xmlns="" id="{0C10D283-DA19-DF4F-8C0F-7CCDB5C5AB9E}"/>
              </a:ext>
            </a:extLst>
          </p:cNvPr>
          <p:cNvPicPr>
            <a:picLocks noChangeAspect="1"/>
          </p:cNvPicPr>
          <p:nvPr/>
        </p:nvPicPr>
        <p:blipFill rotWithShape="1">
          <a:blip r:embed="rId12"/>
          <a:srcRect t="15566" r="81566" b="36209"/>
          <a:stretch/>
        </p:blipFill>
        <p:spPr>
          <a:xfrm>
            <a:off x="7747612" y="551990"/>
            <a:ext cx="1132122" cy="1028529"/>
          </a:xfrm>
          <a:prstGeom prst="rect">
            <a:avLst/>
          </a:prstGeom>
        </p:spPr>
      </p:pic>
      <p:sp>
        <p:nvSpPr>
          <p:cNvPr id="3" name="ZoneTexte 2">
            <a:extLst>
              <a:ext uri="{FF2B5EF4-FFF2-40B4-BE49-F238E27FC236}">
                <a16:creationId xmlns:a16="http://schemas.microsoft.com/office/drawing/2014/main" xmlns="" id="{5CCE1DDC-053D-BC43-B3DD-586CD2102F95}"/>
              </a:ext>
            </a:extLst>
          </p:cNvPr>
          <p:cNvSpPr txBox="1"/>
          <p:nvPr/>
        </p:nvSpPr>
        <p:spPr>
          <a:xfrm>
            <a:off x="5900221" y="277025"/>
            <a:ext cx="3172858" cy="246221"/>
          </a:xfrm>
          <a:prstGeom prst="rect">
            <a:avLst/>
          </a:prstGeom>
          <a:noFill/>
        </p:spPr>
        <p:txBody>
          <a:bodyPr wrap="square" rtlCol="0">
            <a:spAutoFit/>
          </a:bodyPr>
          <a:lstStyle/>
          <a:p>
            <a:r>
              <a:rPr lang="fr-FR" sz="1000" dirty="0">
                <a:solidFill>
                  <a:srgbClr val="162D86"/>
                </a:solidFill>
                <a:latin typeface="Futura Medium" panose="020B0602020204020303" pitchFamily="34" charset="-79"/>
                <a:cs typeface="Futura Medium" panose="020B0602020204020303" pitchFamily="34" charset="-79"/>
              </a:rPr>
              <a:t>FÉDÉRATION FRANÇAISE DE CYCLOTOURISME</a:t>
            </a:r>
          </a:p>
        </p:txBody>
      </p:sp>
    </p:spTree>
    <p:extLst>
      <p:ext uri="{BB962C8B-B14F-4D97-AF65-F5344CB8AC3E}">
        <p14:creationId xmlns:p14="http://schemas.microsoft.com/office/powerpoint/2010/main" val="1657659841"/>
      </p:ext>
    </p:extLst>
  </p:cSld>
  <p:clrMap bg1="lt1" tx1="dk1" bg2="lt2" tx2="dk2" accent1="accent1" accent2="accent2" accent3="accent3" accent4="accent4" accent5="accent5" accent6="accent6" hlink="hlink" folHlink="folHlink"/>
  <p:sldLayoutIdLst>
    <p:sldLayoutId id="2147483661" r:id="rId1"/>
    <p:sldLayoutId id="2147483682" r:id="rId2"/>
    <p:sldLayoutId id="2147483683" r:id="rId3"/>
    <p:sldLayoutId id="2147483684" r:id="rId4"/>
    <p:sldLayoutId id="2147483685" r:id="rId5"/>
    <p:sldLayoutId id="2147483686" r:id="rId6"/>
    <p:sldLayoutId id="2147483687" r:id="rId7"/>
    <p:sldLayoutId id="2147483688" r:id="rId8"/>
  </p:sldLayoutIdLst>
  <p:txStyles>
    <p:titleStyle>
      <a:lvl1pPr algn="l" defTabSz="914400" rtl="0" eaLnBrk="1" latinLnBrk="0" hangingPunct="1">
        <a:lnSpc>
          <a:spcPct val="90000"/>
        </a:lnSpc>
        <a:spcBef>
          <a:spcPct val="0"/>
        </a:spcBef>
        <a:buNone/>
        <a:defRPr sz="3200" kern="1200">
          <a:solidFill>
            <a:schemeClr val="tx1">
              <a:lumMod val="65000"/>
              <a:lumOff val="35000"/>
            </a:schemeClr>
          </a:solidFill>
          <a:latin typeface="Futura Medium" panose="020B0602020204020303" pitchFamily="34" charset="-79"/>
          <a:ea typeface="+mj-ea"/>
          <a:cs typeface="Futura Medium" panose="020B06020202040203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Futura Medium" panose="020B0602020204020303" pitchFamily="34" charset="-79"/>
          <a:ea typeface="+mn-ea"/>
          <a:cs typeface="Futura Medium" panose="020B06020202040203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Futura Medium" panose="020B0602020204020303" pitchFamily="34" charset="-79"/>
          <a:ea typeface="+mn-ea"/>
          <a:cs typeface="Futura Medium" panose="020B06020202040203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Futura Medium" panose="020B0602020204020303" pitchFamily="34" charset="-79"/>
          <a:ea typeface="+mn-ea"/>
          <a:cs typeface="Futura Medium" panose="020B06020202040203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Futura Medium" panose="020B0602020204020303" pitchFamily="34" charset="-79"/>
          <a:ea typeface="+mn-ea"/>
          <a:cs typeface="Futura Medium" panose="020B06020202040203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Futura Medium" panose="020B0602020204020303" pitchFamily="34" charset="-79"/>
          <a:ea typeface="+mn-ea"/>
          <a:cs typeface="Futura Medium" panose="020B06020202040203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xmlns="" id="{DD2B1C50-2526-9E41-8E52-A43916BFF1A8}"/>
              </a:ext>
            </a:extLst>
          </p:cNvPr>
          <p:cNvPicPr>
            <a:picLocks noChangeAspect="1"/>
          </p:cNvPicPr>
          <p:nvPr/>
        </p:nvPicPr>
        <p:blipFill rotWithShape="1">
          <a:blip r:embed="rId11"/>
          <a:srcRect l="19128" r="5872"/>
          <a:stretch/>
        </p:blipFill>
        <p:spPr>
          <a:xfrm rot="5400000">
            <a:off x="-198194" y="198192"/>
            <a:ext cx="6858001" cy="6461615"/>
          </a:xfrm>
          <a:prstGeom prst="rect">
            <a:avLst/>
          </a:prstGeom>
        </p:spPr>
      </p:pic>
      <p:sp>
        <p:nvSpPr>
          <p:cNvPr id="2" name="Espace réservé du titre 1">
            <a:extLst>
              <a:ext uri="{FF2B5EF4-FFF2-40B4-BE49-F238E27FC236}">
                <a16:creationId xmlns:a16="http://schemas.microsoft.com/office/drawing/2014/main" xmlns="" id="{9329FE7C-1990-CD4C-A721-010B48A78691}"/>
              </a:ext>
            </a:extLst>
          </p:cNvPr>
          <p:cNvSpPr>
            <a:spLocks noGrp="1"/>
          </p:cNvSpPr>
          <p:nvPr>
            <p:ph type="title"/>
          </p:nvPr>
        </p:nvSpPr>
        <p:spPr>
          <a:xfrm>
            <a:off x="1362291" y="758312"/>
            <a:ext cx="7886700" cy="681477"/>
          </a:xfrm>
          <a:prstGeom prst="rect">
            <a:avLst/>
          </a:prstGeom>
        </p:spPr>
        <p:txBody>
          <a:bodyPr vert="horz" lIns="91440" tIns="45720" rIns="91440" bIns="45720" rtlCol="0" anchor="ctr">
            <a:normAutofit/>
          </a:bodyPr>
          <a:lstStyle/>
          <a:p>
            <a:r>
              <a:rPr lang="fr-FR" dirty="0"/>
              <a:t>Titre de votre partie à compléter</a:t>
            </a:r>
          </a:p>
        </p:txBody>
      </p:sp>
      <p:sp>
        <p:nvSpPr>
          <p:cNvPr id="3" name="Espace réservé du texte 2">
            <a:extLst>
              <a:ext uri="{FF2B5EF4-FFF2-40B4-BE49-F238E27FC236}">
                <a16:creationId xmlns:a16="http://schemas.microsoft.com/office/drawing/2014/main" xmlns="" id="{CE8A1627-BAF5-D649-818B-DD3CAC198D30}"/>
              </a:ext>
            </a:extLst>
          </p:cNvPr>
          <p:cNvSpPr>
            <a:spLocks noGrp="1"/>
          </p:cNvSpPr>
          <p:nvPr>
            <p:ph type="body" idx="1"/>
          </p:nvPr>
        </p:nvSpPr>
        <p:spPr>
          <a:xfrm>
            <a:off x="899582" y="1740107"/>
            <a:ext cx="6680023" cy="4164933"/>
          </a:xfrm>
          <a:prstGeom prst="rect">
            <a:avLst/>
          </a:prstGeom>
        </p:spPr>
        <p:txBody>
          <a:bodyPr vert="horz" lIns="91440" tIns="45720" rIns="91440" bIns="45720" rtlCol="0">
            <a:normAutofit/>
          </a:bodyPr>
          <a:lstStyle/>
          <a:p>
            <a:pPr lvl="0"/>
            <a:r>
              <a:rPr lang="fr-FR" dirty="0"/>
              <a:t>Titre de votre paragraphe niveau 1</a:t>
            </a:r>
          </a:p>
          <a:p>
            <a:pPr lvl="0"/>
            <a:endParaRPr lang="fr-FR" dirty="0"/>
          </a:p>
          <a:p>
            <a:pPr lvl="1"/>
            <a:r>
              <a:rPr lang="fr-FR" dirty="0"/>
              <a:t> Texte de votre paragraphe</a:t>
            </a:r>
            <a:br>
              <a:rPr lang="fr-FR" dirty="0"/>
            </a:br>
            <a:r>
              <a:rPr lang="fr-FR" dirty="0"/>
              <a:t> </a:t>
            </a:r>
          </a:p>
          <a:p>
            <a:pPr lvl="2"/>
            <a:r>
              <a:rPr lang="fr-FR" dirty="0"/>
              <a:t> Troisième niveau</a:t>
            </a:r>
            <a:br>
              <a:rPr lang="fr-FR" dirty="0"/>
            </a:br>
            <a:endParaRPr lang="fr-FR" dirty="0"/>
          </a:p>
          <a:p>
            <a:pPr lvl="3"/>
            <a:r>
              <a:rPr lang="fr-FR" dirty="0"/>
              <a:t> Quatrième niveau</a:t>
            </a:r>
          </a:p>
        </p:txBody>
      </p:sp>
      <p:pic>
        <p:nvPicPr>
          <p:cNvPr id="7" name="Image 6">
            <a:extLst>
              <a:ext uri="{FF2B5EF4-FFF2-40B4-BE49-F238E27FC236}">
                <a16:creationId xmlns:a16="http://schemas.microsoft.com/office/drawing/2014/main" xmlns="" id="{D4C1FAF5-4221-2648-A1C5-BE47D55CC3B7}"/>
              </a:ext>
            </a:extLst>
          </p:cNvPr>
          <p:cNvPicPr>
            <a:picLocks noChangeAspect="1"/>
          </p:cNvPicPr>
          <p:nvPr/>
        </p:nvPicPr>
        <p:blipFill rotWithShape="1">
          <a:blip r:embed="rId12"/>
          <a:srcRect t="15566" r="81566" b="36209"/>
          <a:stretch/>
        </p:blipFill>
        <p:spPr>
          <a:xfrm>
            <a:off x="7844010" y="5756985"/>
            <a:ext cx="1052140" cy="955866"/>
          </a:xfrm>
          <a:prstGeom prst="rect">
            <a:avLst/>
          </a:prstGeom>
        </p:spPr>
      </p:pic>
      <p:sp>
        <p:nvSpPr>
          <p:cNvPr id="8" name="ZoneTexte 7">
            <a:extLst>
              <a:ext uri="{FF2B5EF4-FFF2-40B4-BE49-F238E27FC236}">
                <a16:creationId xmlns:a16="http://schemas.microsoft.com/office/drawing/2014/main" xmlns="" id="{698E0925-7FAF-4746-9718-07D633D3BC4C}"/>
              </a:ext>
            </a:extLst>
          </p:cNvPr>
          <p:cNvSpPr txBox="1"/>
          <p:nvPr/>
        </p:nvSpPr>
        <p:spPr>
          <a:xfrm>
            <a:off x="5900221" y="277025"/>
            <a:ext cx="3172858" cy="246221"/>
          </a:xfrm>
          <a:prstGeom prst="rect">
            <a:avLst/>
          </a:prstGeom>
          <a:noFill/>
        </p:spPr>
        <p:txBody>
          <a:bodyPr wrap="square" rtlCol="0">
            <a:spAutoFit/>
          </a:bodyPr>
          <a:lstStyle/>
          <a:p>
            <a:r>
              <a:rPr lang="fr-FR" sz="1000" dirty="0">
                <a:solidFill>
                  <a:srgbClr val="162D86"/>
                </a:solidFill>
                <a:latin typeface="Futura Medium" panose="020B0602020204020303" pitchFamily="34" charset="-79"/>
                <a:cs typeface="Futura Medium" panose="020B0602020204020303" pitchFamily="34" charset="-79"/>
              </a:rPr>
              <a:t>FÉDÉRATION FRANÇAISE DE CYCLOTOURISME</a:t>
            </a:r>
          </a:p>
        </p:txBody>
      </p:sp>
    </p:spTree>
    <p:extLst>
      <p:ext uri="{BB962C8B-B14F-4D97-AF65-F5344CB8AC3E}">
        <p14:creationId xmlns:p14="http://schemas.microsoft.com/office/powerpoint/2010/main" val="2722180935"/>
      </p:ext>
    </p:extLst>
  </p:cSld>
  <p:clrMap bg1="lt1" tx1="dk1" bg2="lt2" tx2="dk2" accent1="accent1" accent2="accent2" accent3="accent3" accent4="accent4" accent5="accent5" accent6="accent6" hlink="hlink" folHlink="folHlink"/>
  <p:sldLayoutIdLst>
    <p:sldLayoutId id="2147483681" r:id="rId1"/>
    <p:sldLayoutId id="2147483679" r:id="rId2"/>
    <p:sldLayoutId id="2147483671" r:id="rId3"/>
    <p:sldLayoutId id="2147483673" r:id="rId4"/>
    <p:sldLayoutId id="2147483677" r:id="rId5"/>
    <p:sldLayoutId id="2147483678" r:id="rId6"/>
    <p:sldLayoutId id="2147483674" r:id="rId7"/>
    <p:sldLayoutId id="2147483676" r:id="rId8"/>
    <p:sldLayoutId id="2147483680" r:id="rId9"/>
  </p:sldLayoutIdLst>
  <p:txStyles>
    <p:titleStyle>
      <a:lvl1pPr algn="l" defTabSz="914400" rtl="0" eaLnBrk="1" latinLnBrk="0" hangingPunct="1">
        <a:lnSpc>
          <a:spcPct val="90000"/>
        </a:lnSpc>
        <a:spcBef>
          <a:spcPct val="0"/>
        </a:spcBef>
        <a:buNone/>
        <a:defRPr sz="3500" kern="1200">
          <a:solidFill>
            <a:srgbClr val="7C9BC0"/>
          </a:solidFill>
          <a:latin typeface="Futura Medium" panose="020B0602020204020303" pitchFamily="34" charset="-79"/>
          <a:ea typeface="+mj-ea"/>
          <a:cs typeface="Futura Medium" panose="020B0602020204020303" pitchFamily="34" charset="-79"/>
        </a:defRPr>
      </a:lvl1pPr>
    </p:titleStyle>
    <p:bodyStyle>
      <a:lvl1pPr marL="0" indent="0" algn="l" defTabSz="914400" rtl="0" eaLnBrk="1" latinLnBrk="0" hangingPunct="1">
        <a:lnSpc>
          <a:spcPct val="90000"/>
        </a:lnSpc>
        <a:spcBef>
          <a:spcPts val="1000"/>
        </a:spcBef>
        <a:buClr>
          <a:srgbClr val="B8292C"/>
        </a:buClr>
        <a:buSzPct val="150000"/>
        <a:buFont typeface="ArialUnicodeMS" panose="020B0604020202020204" pitchFamily="34" charset="-128"/>
        <a:buNone/>
        <a:defRPr sz="2500" kern="1200">
          <a:solidFill>
            <a:srgbClr val="B6292C"/>
          </a:solidFill>
          <a:latin typeface="Futura Medium" panose="020B0602020204020303" pitchFamily="34" charset="-79"/>
          <a:ea typeface="+mn-ea"/>
          <a:cs typeface="Futura Medium" panose="020B0602020204020303" pitchFamily="34" charset="-79"/>
        </a:defRPr>
      </a:lvl1pPr>
      <a:lvl2pPr marL="800100" indent="-342900" algn="l" defTabSz="914400" rtl="0" eaLnBrk="1" latinLnBrk="0" hangingPunct="1">
        <a:lnSpc>
          <a:spcPct val="90000"/>
        </a:lnSpc>
        <a:spcBef>
          <a:spcPts val="500"/>
        </a:spcBef>
        <a:buClr>
          <a:srgbClr val="7C9BC0"/>
        </a:buClr>
        <a:buSzPct val="120000"/>
        <a:buFont typeface="HiraginoSans-W3" panose="020B0400000000000000" pitchFamily="34" charset="-128"/>
        <a:buChar char="◎"/>
        <a:defRPr sz="2000" kern="1200">
          <a:solidFill>
            <a:schemeClr val="tx1">
              <a:lumMod val="65000"/>
              <a:lumOff val="35000"/>
            </a:schemeClr>
          </a:solidFill>
          <a:latin typeface="Futura Medium" panose="020B0602020204020303" pitchFamily="34" charset="-79"/>
          <a:ea typeface="+mn-ea"/>
          <a:cs typeface="Futura Medium" panose="020B0602020204020303" pitchFamily="34" charset="-79"/>
        </a:defRPr>
      </a:lvl2pPr>
      <a:lvl3pPr marL="1143000" indent="-228600" algn="l" defTabSz="914400" rtl="0" eaLnBrk="1" latinLnBrk="0" hangingPunct="1">
        <a:lnSpc>
          <a:spcPct val="90000"/>
        </a:lnSpc>
        <a:spcBef>
          <a:spcPts val="500"/>
        </a:spcBef>
        <a:buClr>
          <a:srgbClr val="7C9BC0"/>
        </a:buClr>
        <a:buSzPct val="120000"/>
        <a:buFont typeface="LucidaGrande" panose="020B0600040502020204" pitchFamily="34" charset="0"/>
        <a:buChar char="○"/>
        <a:defRPr sz="1800" kern="1200">
          <a:solidFill>
            <a:schemeClr val="tx1">
              <a:lumMod val="65000"/>
              <a:lumOff val="35000"/>
            </a:schemeClr>
          </a:solidFill>
          <a:latin typeface="Futura Medium" panose="020B0602020204020303" pitchFamily="34" charset="-79"/>
          <a:ea typeface="+mn-ea"/>
          <a:cs typeface="Futura Medium" panose="020B06020202040203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Futura Medium" panose="020B0602020204020303" pitchFamily="34" charset="-79"/>
          <a:ea typeface="+mn-ea"/>
          <a:cs typeface="Futura Medium" panose="020B06020202040203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nouan-rando.org/" TargetMode="External"/><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hyperlink" Target="http://www.cvlverneuil.fr/" TargetMode="External"/><Relationship Id="rId4" Type="http://schemas.openxmlformats.org/officeDocument/2006/relationships/hyperlink" Target="https://acva86.jimdofree.com/"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hyperlink" Target="https://maxiverte-2024.ikinoa.com/" TargetMode="External"/><Relationship Id="rId2" Type="http://schemas.openxmlformats.org/officeDocument/2006/relationships/hyperlink" Target="http://lot.ffvelo.fr/maxiverte2024.html"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hyperlink" Target="https://www.cycloroanne2024.fr/" TargetMode="Externa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 id="{6F8A89FA-90AE-164C-BB47-53E8B0C913F1}"/>
              </a:ext>
            </a:extLst>
          </p:cNvPr>
          <p:cNvPicPr>
            <a:picLocks noChangeAspect="1"/>
          </p:cNvPicPr>
          <p:nvPr/>
        </p:nvPicPr>
        <p:blipFill>
          <a:blip r:embed="rId2"/>
          <a:stretch>
            <a:fillRect/>
          </a:stretch>
        </p:blipFill>
        <p:spPr>
          <a:xfrm>
            <a:off x="-84838" y="66188"/>
            <a:ext cx="2176276" cy="917450"/>
          </a:xfrm>
          <a:prstGeom prst="rect">
            <a:avLst/>
          </a:prstGeom>
        </p:spPr>
      </p:pic>
      <p:pic>
        <p:nvPicPr>
          <p:cNvPr id="6" name="Picture 2">
            <a:extLst>
              <a:ext uri="{FF2B5EF4-FFF2-40B4-BE49-F238E27FC236}">
                <a16:creationId xmlns:a16="http://schemas.microsoft.com/office/drawing/2014/main" xmlns="" id="{D5669BB9-F88A-464C-9483-DAD52163BD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2910" y="143257"/>
            <a:ext cx="1455370" cy="1132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7">
            <a:extLst>
              <a:ext uri="{FF2B5EF4-FFF2-40B4-BE49-F238E27FC236}">
                <a16:creationId xmlns:a16="http://schemas.microsoft.com/office/drawing/2014/main" xmlns="" id="{CF5C6D3C-A5CD-BC48-A2B5-E2DB0BFB12F6}"/>
              </a:ext>
            </a:extLst>
          </p:cNvPr>
          <p:cNvSpPr txBox="1"/>
          <p:nvPr/>
        </p:nvSpPr>
        <p:spPr>
          <a:xfrm>
            <a:off x="1999615" y="1162806"/>
            <a:ext cx="5541965" cy="400110"/>
          </a:xfrm>
          <a:prstGeom prst="rect">
            <a:avLst/>
          </a:prstGeom>
          <a:noFill/>
        </p:spPr>
        <p:txBody>
          <a:bodyPr wrap="none" rtlCol="0">
            <a:spAutoFit/>
          </a:bodyPr>
          <a:lstStyle/>
          <a:p>
            <a:pPr algn="ctr"/>
            <a:r>
              <a:rPr lang="fr-FR" sz="2000" b="1" u="sng" dirty="0" smtClean="0"/>
              <a:t>Ordre du jour de la réunion du 29 Septembre 2023</a:t>
            </a:r>
            <a:endParaRPr lang="fr-FR" dirty="0"/>
          </a:p>
        </p:txBody>
      </p:sp>
      <p:sp>
        <p:nvSpPr>
          <p:cNvPr id="3" name="ZoneTexte 2"/>
          <p:cNvSpPr txBox="1"/>
          <p:nvPr/>
        </p:nvSpPr>
        <p:spPr>
          <a:xfrm>
            <a:off x="2254685" y="2680570"/>
            <a:ext cx="4945969" cy="369332"/>
          </a:xfrm>
          <a:prstGeom prst="rect">
            <a:avLst/>
          </a:prstGeom>
          <a:noFill/>
        </p:spPr>
        <p:txBody>
          <a:bodyPr wrap="none" rtlCol="0">
            <a:spAutoFit/>
          </a:bodyPr>
          <a:lstStyle/>
          <a:p>
            <a:r>
              <a:rPr lang="fr-FR" dirty="0" smtClean="0"/>
              <a:t>Les subventions - Le Mécénat    James </a:t>
            </a:r>
            <a:r>
              <a:rPr lang="fr-FR" dirty="0" err="1" smtClean="0"/>
              <a:t>Hennequion</a:t>
            </a:r>
            <a:endParaRPr lang="fr-FR" dirty="0"/>
          </a:p>
        </p:txBody>
      </p:sp>
      <p:sp>
        <p:nvSpPr>
          <p:cNvPr id="7" name="ZoneTexte 6"/>
          <p:cNvSpPr txBox="1"/>
          <p:nvPr/>
        </p:nvSpPr>
        <p:spPr>
          <a:xfrm>
            <a:off x="2267211" y="2405000"/>
            <a:ext cx="4947701" cy="369332"/>
          </a:xfrm>
          <a:prstGeom prst="rect">
            <a:avLst/>
          </a:prstGeom>
          <a:noFill/>
        </p:spPr>
        <p:txBody>
          <a:bodyPr wrap="none" rtlCol="0">
            <a:spAutoFit/>
          </a:bodyPr>
          <a:lstStyle/>
          <a:p>
            <a:r>
              <a:rPr lang="fr-FR" dirty="0" smtClean="0"/>
              <a:t>Point sur les formations              Didier </a:t>
            </a:r>
            <a:r>
              <a:rPr lang="fr-FR" dirty="0" err="1" smtClean="0"/>
              <a:t>Tourneroche</a:t>
            </a:r>
            <a:endParaRPr lang="fr-FR" dirty="0"/>
          </a:p>
        </p:txBody>
      </p:sp>
      <p:sp>
        <p:nvSpPr>
          <p:cNvPr id="9" name="ZoneTexte 8"/>
          <p:cNvSpPr txBox="1"/>
          <p:nvPr/>
        </p:nvSpPr>
        <p:spPr>
          <a:xfrm>
            <a:off x="2257187" y="3563470"/>
            <a:ext cx="4871398" cy="369332"/>
          </a:xfrm>
          <a:prstGeom prst="rect">
            <a:avLst/>
          </a:prstGeom>
          <a:noFill/>
        </p:spPr>
        <p:txBody>
          <a:bodyPr wrap="none" rtlCol="0">
            <a:spAutoFit/>
          </a:bodyPr>
          <a:lstStyle/>
          <a:p>
            <a:r>
              <a:rPr lang="fr-FR" dirty="0" smtClean="0"/>
              <a:t>Point financier                               Maurice Lecomte</a:t>
            </a:r>
            <a:endParaRPr lang="fr-FR" dirty="0"/>
          </a:p>
        </p:txBody>
      </p:sp>
      <p:sp>
        <p:nvSpPr>
          <p:cNvPr id="2" name="ZoneTexte 1"/>
          <p:cNvSpPr txBox="1"/>
          <p:nvPr/>
        </p:nvSpPr>
        <p:spPr>
          <a:xfrm>
            <a:off x="2267211" y="2981195"/>
            <a:ext cx="4806188" cy="369332"/>
          </a:xfrm>
          <a:prstGeom prst="rect">
            <a:avLst/>
          </a:prstGeom>
          <a:noFill/>
        </p:spPr>
        <p:txBody>
          <a:bodyPr wrap="none" rtlCol="0">
            <a:spAutoFit/>
          </a:bodyPr>
          <a:lstStyle/>
          <a:p>
            <a:r>
              <a:rPr lang="fr-FR" dirty="0" smtClean="0"/>
              <a:t>Point sur les Jeunes                      Philippe Bachelet</a:t>
            </a:r>
          </a:p>
        </p:txBody>
      </p:sp>
      <p:sp>
        <p:nvSpPr>
          <p:cNvPr id="4" name="ZoneTexte 3"/>
          <p:cNvSpPr txBox="1"/>
          <p:nvPr/>
        </p:nvSpPr>
        <p:spPr>
          <a:xfrm>
            <a:off x="2265308" y="1578283"/>
            <a:ext cx="4682051" cy="923330"/>
          </a:xfrm>
          <a:prstGeom prst="rect">
            <a:avLst/>
          </a:prstGeom>
          <a:noFill/>
        </p:spPr>
        <p:txBody>
          <a:bodyPr wrap="none" rtlCol="0">
            <a:spAutoFit/>
          </a:bodyPr>
          <a:lstStyle/>
          <a:p>
            <a:r>
              <a:rPr lang="fr-FR" dirty="0" smtClean="0"/>
              <a:t>Retour réunion COREG - </a:t>
            </a:r>
            <a:r>
              <a:rPr lang="fr-FR" dirty="0" err="1" smtClean="0"/>
              <a:t>CODEPs</a:t>
            </a:r>
            <a:r>
              <a:rPr lang="fr-FR" dirty="0" smtClean="0"/>
              <a:t>   Christian </a:t>
            </a:r>
            <a:r>
              <a:rPr lang="fr-FR" dirty="0" err="1" smtClean="0"/>
              <a:t>Péré</a:t>
            </a:r>
            <a:endParaRPr lang="fr-FR" dirty="0" smtClean="0"/>
          </a:p>
          <a:p>
            <a:r>
              <a:rPr lang="fr-FR" dirty="0" smtClean="0"/>
              <a:t>Commande de mémo dates</a:t>
            </a:r>
          </a:p>
          <a:p>
            <a:r>
              <a:rPr lang="fr-FR" dirty="0" smtClean="0"/>
              <a:t>Questionnaire « Gravel »</a:t>
            </a:r>
            <a:endParaRPr lang="fr-FR"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265" y="4193452"/>
            <a:ext cx="4410075"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ZoneTexte 9"/>
          <p:cNvSpPr txBox="1"/>
          <p:nvPr/>
        </p:nvSpPr>
        <p:spPr>
          <a:xfrm>
            <a:off x="2267211" y="3883069"/>
            <a:ext cx="2813463" cy="369332"/>
          </a:xfrm>
          <a:prstGeom prst="rect">
            <a:avLst/>
          </a:prstGeom>
          <a:noFill/>
        </p:spPr>
        <p:txBody>
          <a:bodyPr wrap="none" rtlCol="0">
            <a:spAutoFit/>
          </a:bodyPr>
          <a:lstStyle/>
          <a:p>
            <a:r>
              <a:rPr lang="fr-FR" dirty="0" smtClean="0"/>
              <a:t>Sujets suite retour des clubs</a:t>
            </a:r>
            <a:endParaRPr lang="fr-FR" dirty="0"/>
          </a:p>
        </p:txBody>
      </p:sp>
      <p:sp>
        <p:nvSpPr>
          <p:cNvPr id="11" name="ZoneTexte 10"/>
          <p:cNvSpPr txBox="1"/>
          <p:nvPr/>
        </p:nvSpPr>
        <p:spPr>
          <a:xfrm>
            <a:off x="2267211" y="3281820"/>
            <a:ext cx="4539256" cy="369332"/>
          </a:xfrm>
          <a:prstGeom prst="rect">
            <a:avLst/>
          </a:prstGeom>
          <a:noFill/>
        </p:spPr>
        <p:txBody>
          <a:bodyPr wrap="none" rtlCol="0">
            <a:spAutoFit/>
          </a:bodyPr>
          <a:lstStyle/>
          <a:p>
            <a:r>
              <a:rPr lang="fr-FR" dirty="0" smtClean="0"/>
              <a:t>Commission Féminines                Christian </a:t>
            </a:r>
            <a:r>
              <a:rPr lang="fr-FR" dirty="0" err="1" smtClean="0"/>
              <a:t>Péré</a:t>
            </a:r>
            <a:endParaRPr lang="fr-FR" dirty="0"/>
          </a:p>
        </p:txBody>
      </p:sp>
    </p:spTree>
    <p:extLst>
      <p:ext uri="{BB962C8B-B14F-4D97-AF65-F5344CB8AC3E}">
        <p14:creationId xmlns:p14="http://schemas.microsoft.com/office/powerpoint/2010/main" val="34178016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err="1" smtClean="0"/>
              <a:t>Enquête</a:t>
            </a:r>
            <a:r>
              <a:rPr lang="en-US" dirty="0" smtClean="0"/>
              <a:t> </a:t>
            </a:r>
            <a:r>
              <a:rPr lang="en-US" dirty="0" err="1" smtClean="0"/>
              <a:t>annuelle</a:t>
            </a:r>
            <a:endParaRPr lang="en-US" dirty="0"/>
          </a:p>
        </p:txBody>
      </p:sp>
      <p:sp>
        <p:nvSpPr>
          <p:cNvPr id="3" name="Espace réservé du texte 2"/>
          <p:cNvSpPr>
            <a:spLocks noGrp="1"/>
          </p:cNvSpPr>
          <p:nvPr>
            <p:ph type="body" sz="quarter" idx="10"/>
          </p:nvPr>
        </p:nvSpPr>
        <p:spPr/>
        <p:txBody>
          <a:bodyPr/>
          <a:lstStyle/>
          <a:p>
            <a:endParaRPr lang="en-US" dirty="0"/>
          </a:p>
        </p:txBody>
      </p:sp>
      <p:sp>
        <p:nvSpPr>
          <p:cNvPr id="4" name="Espace réservé du texte 3"/>
          <p:cNvSpPr>
            <a:spLocks noGrp="1"/>
          </p:cNvSpPr>
          <p:nvPr>
            <p:ph type="body" sz="quarter" idx="11"/>
          </p:nvPr>
        </p:nvSpPr>
        <p:spPr>
          <a:xfrm>
            <a:off x="1901551" y="3275215"/>
            <a:ext cx="6554788" cy="3089026"/>
          </a:xfrm>
        </p:spPr>
        <p:txBody>
          <a:bodyPr>
            <a:normAutofit/>
          </a:bodyPr>
          <a:lstStyle/>
          <a:p>
            <a:pPr marL="0" indent="0" algn="ctr">
              <a:buNone/>
            </a:pPr>
            <a:r>
              <a:rPr lang="en-US" sz="4400" dirty="0" smtClean="0"/>
              <a:t>  </a:t>
            </a:r>
            <a:r>
              <a:rPr lang="en-US" sz="4400" dirty="0" err="1" smtClean="0"/>
              <a:t>Mais</a:t>
            </a:r>
            <a:r>
              <a:rPr lang="en-US" sz="4400" dirty="0" smtClean="0"/>
              <a:t>…</a:t>
            </a:r>
          </a:p>
          <a:p>
            <a:pPr marL="0" indent="0" algn="ctr">
              <a:buNone/>
            </a:pPr>
            <a:r>
              <a:rPr lang="en-US" sz="4400" dirty="0" smtClean="0"/>
              <a:t>58 </a:t>
            </a:r>
            <a:r>
              <a:rPr lang="en-US" sz="4400" dirty="0"/>
              <a:t>% des clubs </a:t>
            </a:r>
            <a:endParaRPr lang="en-US" sz="4400" dirty="0" smtClean="0"/>
          </a:p>
          <a:p>
            <a:pPr marL="0" indent="0" algn="ctr">
              <a:buNone/>
            </a:pPr>
            <a:r>
              <a:rPr lang="en-US" sz="4400" dirty="0" err="1" smtClean="0"/>
              <a:t>n’ont</a:t>
            </a:r>
            <a:r>
              <a:rPr lang="en-US" sz="4400" dirty="0" smtClean="0"/>
              <a:t> </a:t>
            </a:r>
            <a:r>
              <a:rPr lang="en-US" sz="4400" dirty="0" err="1"/>
              <a:t>aucun</a:t>
            </a:r>
            <a:r>
              <a:rPr lang="en-US" sz="4400" dirty="0"/>
              <a:t> </a:t>
            </a:r>
            <a:r>
              <a:rPr lang="en-US" sz="4400" dirty="0" err="1"/>
              <a:t>animateur</a:t>
            </a:r>
            <a:endParaRPr lang="en-US" sz="4400" dirty="0"/>
          </a:p>
          <a:p>
            <a:pPr>
              <a:buFont typeface="Arial" panose="020B0604020202020204" pitchFamily="34" charset="0"/>
              <a:buChar char="•"/>
            </a:pPr>
            <a:endParaRPr lang="en-US" sz="4400" dirty="0"/>
          </a:p>
        </p:txBody>
      </p:sp>
    </p:spTree>
    <p:extLst>
      <p:ext uri="{BB962C8B-B14F-4D97-AF65-F5344CB8AC3E}">
        <p14:creationId xmlns:p14="http://schemas.microsoft.com/office/powerpoint/2010/main" val="2918821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Le SRAV</a:t>
            </a:r>
            <a:endParaRPr lang="en-US" dirty="0"/>
          </a:p>
        </p:txBody>
      </p:sp>
      <p:sp>
        <p:nvSpPr>
          <p:cNvPr id="3" name="Espace réservé du texte 2"/>
          <p:cNvSpPr>
            <a:spLocks noGrp="1"/>
          </p:cNvSpPr>
          <p:nvPr>
            <p:ph type="body" sz="quarter" idx="10"/>
          </p:nvPr>
        </p:nvSpPr>
        <p:spPr>
          <a:xfrm>
            <a:off x="1212621" y="1342240"/>
            <a:ext cx="6554788" cy="780176"/>
          </a:xfrm>
        </p:spPr>
        <p:txBody>
          <a:bodyPr>
            <a:normAutofit fontScale="92500" lnSpcReduction="10000"/>
          </a:bodyPr>
          <a:lstStyle/>
          <a:p>
            <a:endParaRPr lang="en-US" dirty="0" smtClean="0"/>
          </a:p>
          <a:p>
            <a:r>
              <a:rPr lang="en-US" dirty="0" err="1" smtClean="0"/>
              <a:t>C’est</a:t>
            </a:r>
            <a:r>
              <a:rPr lang="en-US" dirty="0" smtClean="0"/>
              <a:t> quoi ?</a:t>
            </a:r>
          </a:p>
        </p:txBody>
      </p:sp>
      <p:sp>
        <p:nvSpPr>
          <p:cNvPr id="4" name="Espace réservé du texte 3"/>
          <p:cNvSpPr>
            <a:spLocks noGrp="1"/>
          </p:cNvSpPr>
          <p:nvPr>
            <p:ph type="body" sz="quarter" idx="11"/>
          </p:nvPr>
        </p:nvSpPr>
        <p:spPr>
          <a:xfrm>
            <a:off x="2402591" y="2197916"/>
            <a:ext cx="6554788" cy="4166325"/>
          </a:xfrm>
        </p:spPr>
        <p:txBody>
          <a:bodyPr>
            <a:normAutofit/>
          </a:bodyPr>
          <a:lstStyle/>
          <a:p>
            <a:pPr>
              <a:buFont typeface="Arial" panose="020B0604020202020204" pitchFamily="34" charset="0"/>
              <a:buChar char="•"/>
            </a:pPr>
            <a:r>
              <a:rPr lang="en-US" sz="2400" dirty="0" smtClean="0"/>
              <a:t>Un </a:t>
            </a:r>
            <a:r>
              <a:rPr lang="en-US" sz="2400" dirty="0" err="1" smtClean="0"/>
              <a:t>programme</a:t>
            </a:r>
            <a:r>
              <a:rPr lang="en-US" sz="2400" dirty="0" smtClean="0"/>
              <a:t> </a:t>
            </a:r>
            <a:r>
              <a:rPr lang="en-US" sz="2400" dirty="0" err="1" smtClean="0"/>
              <a:t>d’apprentissage</a:t>
            </a:r>
            <a:r>
              <a:rPr lang="en-US" sz="2400" dirty="0" smtClean="0"/>
              <a:t> de 10 à 15 H00 </a:t>
            </a:r>
            <a:r>
              <a:rPr lang="en-US" sz="2400" dirty="0" err="1" smtClean="0"/>
              <a:t>dans</a:t>
            </a:r>
            <a:r>
              <a:rPr lang="en-US" sz="2400" dirty="0" smtClean="0"/>
              <a:t> le Cadre du PLAN VELO :</a:t>
            </a:r>
          </a:p>
          <a:p>
            <a:pPr>
              <a:buFont typeface="Arial" panose="020B0604020202020204" pitchFamily="34" charset="0"/>
              <a:buChar char="•"/>
            </a:pPr>
            <a:r>
              <a:rPr lang="en-US" sz="2400" dirty="0" smtClean="0"/>
              <a:t>Bloc 1 : Savoir </a:t>
            </a:r>
            <a:r>
              <a:rPr lang="en-US" sz="2400" dirty="0" err="1" smtClean="0"/>
              <a:t>pédaler</a:t>
            </a:r>
            <a:endParaRPr lang="en-US" sz="2400" dirty="0" smtClean="0"/>
          </a:p>
          <a:p>
            <a:pPr>
              <a:buFont typeface="Arial" panose="020B0604020202020204" pitchFamily="34" charset="0"/>
              <a:buChar char="•"/>
            </a:pPr>
            <a:r>
              <a:rPr lang="en-US" sz="2400" dirty="0" smtClean="0"/>
              <a:t>Bloc 2 : Savoir </a:t>
            </a:r>
            <a:r>
              <a:rPr lang="en-US" sz="2400" dirty="0" err="1" smtClean="0"/>
              <a:t>circuler</a:t>
            </a:r>
            <a:endParaRPr lang="en-US" sz="2400" dirty="0" smtClean="0"/>
          </a:p>
          <a:p>
            <a:pPr>
              <a:buFont typeface="Arial" panose="020B0604020202020204" pitchFamily="34" charset="0"/>
              <a:buChar char="•"/>
            </a:pPr>
            <a:r>
              <a:rPr lang="en-US" sz="2400" dirty="0" smtClean="0"/>
              <a:t>Bloc 3 : Savoir </a:t>
            </a:r>
            <a:r>
              <a:rPr lang="en-US" sz="2400" dirty="0" err="1" smtClean="0"/>
              <a:t>rouler</a:t>
            </a:r>
            <a:r>
              <a:rPr lang="en-US" sz="2400" dirty="0" smtClean="0"/>
              <a:t> à </a:t>
            </a:r>
            <a:r>
              <a:rPr lang="en-US" sz="2400" dirty="0" err="1" smtClean="0"/>
              <a:t>vélo</a:t>
            </a:r>
            <a:endParaRPr lang="en-US" sz="2400" dirty="0" smtClean="0"/>
          </a:p>
          <a:p>
            <a:pPr marL="0" indent="0">
              <a:buNone/>
            </a:pPr>
            <a:r>
              <a:rPr lang="en-US" sz="2400" dirty="0" err="1" smtClean="0">
                <a:solidFill>
                  <a:srgbClr val="FF0000"/>
                </a:solidFill>
              </a:rPr>
              <a:t>Pourquoi</a:t>
            </a:r>
            <a:r>
              <a:rPr lang="en-US" sz="2400" dirty="0" smtClean="0">
                <a:solidFill>
                  <a:srgbClr val="FF0000"/>
                </a:solidFill>
              </a:rPr>
              <a:t> ?</a:t>
            </a:r>
          </a:p>
          <a:p>
            <a:pPr>
              <a:buFont typeface="Arial" panose="020B0604020202020204" pitchFamily="34" charset="0"/>
              <a:buChar char="•"/>
            </a:pPr>
            <a:r>
              <a:rPr lang="en-US" sz="2400" dirty="0" err="1" smtClean="0"/>
              <a:t>Développer</a:t>
            </a:r>
            <a:r>
              <a:rPr lang="en-US" sz="2400" dirty="0" smtClean="0"/>
              <a:t> les </a:t>
            </a:r>
            <a:r>
              <a:rPr lang="en-US" sz="2400" dirty="0" err="1" smtClean="0"/>
              <a:t>déplacements</a:t>
            </a:r>
            <a:r>
              <a:rPr lang="en-US" sz="2400" dirty="0" smtClean="0"/>
              <a:t> </a:t>
            </a:r>
            <a:r>
              <a:rPr lang="en-US" sz="2400" dirty="0" err="1" smtClean="0"/>
              <a:t>en</a:t>
            </a:r>
            <a:r>
              <a:rPr lang="en-US" sz="2400" dirty="0" smtClean="0"/>
              <a:t> </a:t>
            </a:r>
            <a:r>
              <a:rPr lang="en-US" sz="2400" dirty="0" err="1" smtClean="0"/>
              <a:t>vélo</a:t>
            </a:r>
            <a:r>
              <a:rPr lang="en-US" sz="2400" dirty="0" smtClean="0"/>
              <a:t> </a:t>
            </a:r>
            <a:r>
              <a:rPr lang="en-US" sz="2400" dirty="0" err="1" smtClean="0"/>
              <a:t>en</a:t>
            </a:r>
            <a:r>
              <a:rPr lang="en-US" sz="2400" dirty="0" smtClean="0"/>
              <a:t> </a:t>
            </a:r>
            <a:r>
              <a:rPr lang="en-US" sz="2400" dirty="0" err="1" smtClean="0"/>
              <a:t>sécurité</a:t>
            </a:r>
            <a:r>
              <a:rPr lang="en-US" sz="2400" dirty="0" smtClean="0"/>
              <a:t> et </a:t>
            </a:r>
            <a:r>
              <a:rPr lang="en-US" sz="2400" dirty="0" err="1" smtClean="0"/>
              <a:t>en</a:t>
            </a:r>
            <a:r>
              <a:rPr lang="en-US" sz="2400" dirty="0" smtClean="0"/>
              <a:t> </a:t>
            </a:r>
            <a:r>
              <a:rPr lang="en-US" sz="2400" dirty="0" err="1" smtClean="0"/>
              <a:t>autonomie</a:t>
            </a:r>
            <a:r>
              <a:rPr lang="en-US" sz="2400" dirty="0" smtClean="0"/>
              <a:t>.</a:t>
            </a:r>
          </a:p>
          <a:p>
            <a:pPr>
              <a:buFont typeface="Arial" panose="020B0604020202020204" pitchFamily="34" charset="0"/>
              <a:buChar char="•"/>
            </a:pPr>
            <a:r>
              <a:rPr lang="en-US" sz="2400" dirty="0" err="1" smtClean="0"/>
              <a:t>Enjeu</a:t>
            </a:r>
            <a:r>
              <a:rPr lang="en-US" sz="2400" dirty="0" smtClean="0"/>
              <a:t> sanitaire, </a:t>
            </a:r>
            <a:r>
              <a:rPr lang="en-US" sz="2400" dirty="0" err="1" smtClean="0"/>
              <a:t>citoyen</a:t>
            </a:r>
            <a:r>
              <a:rPr lang="en-US" sz="2400" dirty="0" smtClean="0"/>
              <a:t>, </a:t>
            </a:r>
            <a:r>
              <a:rPr lang="en-US" sz="2400" dirty="0" err="1" smtClean="0"/>
              <a:t>écologique</a:t>
            </a:r>
            <a:endParaRPr lang="en-US" sz="2400" dirty="0"/>
          </a:p>
        </p:txBody>
      </p:sp>
    </p:spTree>
    <p:extLst>
      <p:ext uri="{BB962C8B-B14F-4D97-AF65-F5344CB8AC3E}">
        <p14:creationId xmlns:p14="http://schemas.microsoft.com/office/powerpoint/2010/main" val="38399942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LE SRAV</a:t>
            </a:r>
            <a:endParaRPr lang="en-US" dirty="0"/>
          </a:p>
        </p:txBody>
      </p:sp>
      <p:sp>
        <p:nvSpPr>
          <p:cNvPr id="3" name="Espace réservé du texte 2"/>
          <p:cNvSpPr>
            <a:spLocks noGrp="1"/>
          </p:cNvSpPr>
          <p:nvPr>
            <p:ph type="body" sz="quarter" idx="10"/>
          </p:nvPr>
        </p:nvSpPr>
        <p:spPr/>
        <p:txBody>
          <a:bodyPr/>
          <a:lstStyle/>
          <a:p>
            <a:r>
              <a:rPr lang="en-US" dirty="0" smtClean="0"/>
              <a:t>Pour qui ?</a:t>
            </a:r>
            <a:endParaRPr lang="en-US" dirty="0"/>
          </a:p>
        </p:txBody>
      </p:sp>
      <p:sp>
        <p:nvSpPr>
          <p:cNvPr id="4" name="Espace réservé du texte 3"/>
          <p:cNvSpPr>
            <a:spLocks noGrp="1"/>
          </p:cNvSpPr>
          <p:nvPr>
            <p:ph type="body" sz="quarter" idx="11"/>
          </p:nvPr>
        </p:nvSpPr>
        <p:spPr>
          <a:xfrm>
            <a:off x="2026811" y="2346593"/>
            <a:ext cx="6554788" cy="3727036"/>
          </a:xfrm>
        </p:spPr>
        <p:txBody>
          <a:bodyPr>
            <a:normAutofit fontScale="92500"/>
          </a:bodyPr>
          <a:lstStyle/>
          <a:p>
            <a:pPr>
              <a:buFont typeface="Arial" panose="020B0604020202020204" pitchFamily="34" charset="0"/>
              <a:buChar char="•"/>
            </a:pPr>
            <a:r>
              <a:rPr lang="en-US" sz="2400" dirty="0" smtClean="0"/>
              <a:t>La </a:t>
            </a:r>
            <a:r>
              <a:rPr lang="en-US" sz="2400" dirty="0" err="1" smtClean="0"/>
              <a:t>cible</a:t>
            </a:r>
            <a:r>
              <a:rPr lang="en-US" sz="2400" dirty="0" smtClean="0"/>
              <a:t> : Les </a:t>
            </a:r>
            <a:r>
              <a:rPr lang="en-US" sz="2400" dirty="0" err="1" smtClean="0"/>
              <a:t>enfants</a:t>
            </a:r>
            <a:r>
              <a:rPr lang="en-US" sz="2400" dirty="0" smtClean="0"/>
              <a:t> de 6 à 11 </a:t>
            </a:r>
            <a:r>
              <a:rPr lang="en-US" sz="2400" dirty="0" err="1" smtClean="0"/>
              <a:t>ans</a:t>
            </a:r>
            <a:r>
              <a:rPr lang="en-US" sz="2400" dirty="0" smtClean="0"/>
              <a:t> </a:t>
            </a:r>
            <a:r>
              <a:rPr lang="en-US" sz="2400" dirty="0" err="1" smtClean="0"/>
              <a:t>amenés</a:t>
            </a:r>
            <a:r>
              <a:rPr lang="en-US" sz="2400" dirty="0" smtClean="0"/>
              <a:t> à se </a:t>
            </a:r>
            <a:r>
              <a:rPr lang="en-US" sz="2400" dirty="0" err="1" smtClean="0"/>
              <a:t>déplacer</a:t>
            </a:r>
            <a:r>
              <a:rPr lang="en-US" sz="2400" dirty="0" smtClean="0"/>
              <a:t> </a:t>
            </a:r>
            <a:r>
              <a:rPr lang="en-US" sz="2400" dirty="0" err="1" smtClean="0"/>
              <a:t>en</a:t>
            </a:r>
            <a:r>
              <a:rPr lang="en-US" sz="2400" dirty="0" smtClean="0"/>
              <a:t> milieu </a:t>
            </a:r>
            <a:r>
              <a:rPr lang="en-US" sz="2400" dirty="0" err="1" smtClean="0"/>
              <a:t>urbain</a:t>
            </a:r>
            <a:endParaRPr lang="en-US" sz="2400" dirty="0" smtClean="0"/>
          </a:p>
          <a:p>
            <a:pPr marL="0" indent="0">
              <a:buNone/>
            </a:pPr>
            <a:r>
              <a:rPr lang="en-US" sz="2400" dirty="0" smtClean="0">
                <a:solidFill>
                  <a:srgbClr val="FF0000"/>
                </a:solidFill>
              </a:rPr>
              <a:t>Fait par qui ?</a:t>
            </a:r>
          </a:p>
          <a:p>
            <a:pPr>
              <a:buFont typeface="Arial" panose="020B0604020202020204" pitchFamily="34" charset="0"/>
              <a:buChar char="•"/>
            </a:pPr>
            <a:r>
              <a:rPr lang="en-US" sz="2400" dirty="0" err="1" smtClean="0"/>
              <a:t>Moniteurs</a:t>
            </a:r>
            <a:r>
              <a:rPr lang="en-US" sz="2400" dirty="0" smtClean="0"/>
              <a:t>, </a:t>
            </a:r>
            <a:r>
              <a:rPr lang="en-US" sz="2400" dirty="0" err="1" smtClean="0"/>
              <a:t>initiateurs</a:t>
            </a:r>
            <a:r>
              <a:rPr lang="en-US" sz="2400" dirty="0" smtClean="0"/>
              <a:t> </a:t>
            </a:r>
            <a:r>
              <a:rPr lang="en-US" sz="2400" dirty="0" err="1" smtClean="0"/>
              <a:t>ou</a:t>
            </a:r>
            <a:r>
              <a:rPr lang="en-US" sz="2400" dirty="0" smtClean="0"/>
              <a:t> </a:t>
            </a:r>
            <a:r>
              <a:rPr lang="en-US" sz="2400" dirty="0" err="1" smtClean="0"/>
              <a:t>animateurs</a:t>
            </a:r>
            <a:r>
              <a:rPr lang="en-US" sz="2400" dirty="0" smtClean="0"/>
              <a:t> </a:t>
            </a:r>
            <a:r>
              <a:rPr lang="en-US" sz="2400" dirty="0" err="1" smtClean="0"/>
              <a:t>ayant</a:t>
            </a:r>
            <a:r>
              <a:rPr lang="en-US" sz="2400" dirty="0" smtClean="0"/>
              <a:t> </a:t>
            </a:r>
            <a:r>
              <a:rPr lang="en-US" sz="2400" dirty="0" err="1" smtClean="0"/>
              <a:t>bénéficié</a:t>
            </a:r>
            <a:r>
              <a:rPr lang="en-US" sz="2400" dirty="0" smtClean="0"/>
              <a:t> de la formation </a:t>
            </a:r>
            <a:r>
              <a:rPr lang="en-US" sz="2400" dirty="0" err="1" smtClean="0"/>
              <a:t>intervenant</a:t>
            </a:r>
            <a:r>
              <a:rPr lang="en-US" sz="2400" dirty="0" smtClean="0"/>
              <a:t> SRAV</a:t>
            </a:r>
          </a:p>
          <a:p>
            <a:pPr>
              <a:buFont typeface="Arial" panose="020B0604020202020204" pitchFamily="34" charset="0"/>
              <a:buChar char="•"/>
            </a:pPr>
            <a:r>
              <a:rPr lang="en-US" sz="2400" dirty="0" err="1" smtClean="0">
                <a:solidFill>
                  <a:srgbClr val="FF0000"/>
                </a:solidFill>
              </a:rPr>
              <a:t>Quelle</a:t>
            </a:r>
            <a:r>
              <a:rPr lang="en-US" sz="2400" dirty="0" smtClean="0">
                <a:solidFill>
                  <a:srgbClr val="FF0000"/>
                </a:solidFill>
              </a:rPr>
              <a:t> formation ?</a:t>
            </a:r>
          </a:p>
          <a:p>
            <a:pPr>
              <a:buFont typeface="Arial" panose="020B0604020202020204" pitchFamily="34" charset="0"/>
              <a:buChar char="•"/>
            </a:pPr>
            <a:r>
              <a:rPr lang="en-US" sz="2400" dirty="0" err="1" smtClean="0"/>
              <a:t>Une</a:t>
            </a:r>
            <a:r>
              <a:rPr lang="en-US" sz="2400" dirty="0" smtClean="0"/>
              <a:t> formation de + </a:t>
            </a:r>
            <a:r>
              <a:rPr lang="en-US" sz="2400" dirty="0" err="1" smtClean="0"/>
              <a:t>ou</a:t>
            </a:r>
            <a:r>
              <a:rPr lang="en-US" sz="2400" dirty="0" smtClean="0"/>
              <a:t> - 24H pour </a:t>
            </a:r>
            <a:r>
              <a:rPr lang="en-US" sz="2400" dirty="0" err="1" smtClean="0"/>
              <a:t>connaître</a:t>
            </a:r>
            <a:r>
              <a:rPr lang="en-US" sz="2400" dirty="0" smtClean="0"/>
              <a:t> le </a:t>
            </a:r>
            <a:r>
              <a:rPr lang="en-US" sz="2400" dirty="0" err="1" smtClean="0"/>
              <a:t>programme</a:t>
            </a:r>
            <a:r>
              <a:rPr lang="en-US" sz="2400" dirty="0" smtClean="0"/>
              <a:t> et </a:t>
            </a:r>
            <a:r>
              <a:rPr lang="en-US" sz="2400" dirty="0" err="1" smtClean="0"/>
              <a:t>être</a:t>
            </a:r>
            <a:r>
              <a:rPr lang="en-US" sz="2400" dirty="0" smtClean="0"/>
              <a:t> capable </a:t>
            </a:r>
            <a:r>
              <a:rPr lang="en-US" sz="2400" dirty="0" err="1" smtClean="0"/>
              <a:t>d’organiser</a:t>
            </a:r>
            <a:r>
              <a:rPr lang="en-US" sz="2400" dirty="0" smtClean="0"/>
              <a:t> des séances </a:t>
            </a:r>
            <a:r>
              <a:rPr lang="en-US" sz="2400" dirty="0" err="1" smtClean="0"/>
              <a:t>auprès</a:t>
            </a:r>
            <a:r>
              <a:rPr lang="en-US" sz="2400" dirty="0" smtClean="0"/>
              <a:t> des </a:t>
            </a:r>
            <a:r>
              <a:rPr lang="en-US" sz="2400" dirty="0" err="1" smtClean="0"/>
              <a:t>enfants</a:t>
            </a:r>
            <a:endParaRPr lang="en-US" sz="2400" dirty="0"/>
          </a:p>
        </p:txBody>
      </p:sp>
    </p:spTree>
    <p:extLst>
      <p:ext uri="{BB962C8B-B14F-4D97-AF65-F5344CB8AC3E}">
        <p14:creationId xmlns:p14="http://schemas.microsoft.com/office/powerpoint/2010/main" val="38225275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Formations </a:t>
            </a:r>
            <a:r>
              <a:rPr lang="en-US" dirty="0" err="1" smtClean="0"/>
              <a:t>prévues</a:t>
            </a:r>
            <a:endParaRPr lang="en-US" dirty="0"/>
          </a:p>
        </p:txBody>
      </p:sp>
      <p:sp>
        <p:nvSpPr>
          <p:cNvPr id="3" name="Espace réservé du texte 2"/>
          <p:cNvSpPr>
            <a:spLocks noGrp="1"/>
          </p:cNvSpPr>
          <p:nvPr>
            <p:ph type="body" sz="quarter" idx="10"/>
          </p:nvPr>
        </p:nvSpPr>
        <p:spPr/>
        <p:txBody>
          <a:bodyPr/>
          <a:lstStyle/>
          <a:p>
            <a:r>
              <a:rPr lang="en-US" dirty="0" err="1" smtClean="0"/>
              <a:t>Vos</a:t>
            </a:r>
            <a:r>
              <a:rPr lang="en-US" dirty="0" smtClean="0"/>
              <a:t> propositions</a:t>
            </a:r>
            <a:endParaRPr lang="en-US" dirty="0"/>
          </a:p>
        </p:txBody>
      </p:sp>
      <p:sp>
        <p:nvSpPr>
          <p:cNvPr id="4" name="Espace réservé du texte 3"/>
          <p:cNvSpPr>
            <a:spLocks noGrp="1"/>
          </p:cNvSpPr>
          <p:nvPr>
            <p:ph type="body" sz="quarter" idx="11"/>
          </p:nvPr>
        </p:nvSpPr>
        <p:spPr/>
        <p:txBody>
          <a:bodyPr>
            <a:normAutofit/>
          </a:bodyPr>
          <a:lstStyle/>
          <a:p>
            <a:pPr>
              <a:buFont typeface="Arial" panose="020B0604020202020204" pitchFamily="34" charset="0"/>
              <a:buChar char="•"/>
            </a:pPr>
            <a:r>
              <a:rPr lang="fr-FR" sz="3200" dirty="0" smtClean="0"/>
              <a:t>Stage en milieu de semaine pour favoriser la participation des retraités</a:t>
            </a:r>
            <a:endParaRPr lang="fr-FR" sz="3200" dirty="0"/>
          </a:p>
        </p:txBody>
      </p:sp>
    </p:spTree>
    <p:extLst>
      <p:ext uri="{BB962C8B-B14F-4D97-AF65-F5344CB8AC3E}">
        <p14:creationId xmlns:p14="http://schemas.microsoft.com/office/powerpoint/2010/main" val="17630519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Formations </a:t>
            </a:r>
            <a:r>
              <a:rPr lang="en-US" dirty="0" err="1" smtClean="0"/>
              <a:t>prévues</a:t>
            </a:r>
            <a:endParaRPr lang="en-US" dirty="0"/>
          </a:p>
        </p:txBody>
      </p:sp>
      <p:sp>
        <p:nvSpPr>
          <p:cNvPr id="3" name="Espace réservé du texte 2"/>
          <p:cNvSpPr>
            <a:spLocks noGrp="1"/>
          </p:cNvSpPr>
          <p:nvPr>
            <p:ph type="body" sz="quarter" idx="10"/>
          </p:nvPr>
        </p:nvSpPr>
        <p:spPr/>
        <p:txBody>
          <a:bodyPr/>
          <a:lstStyle/>
          <a:p>
            <a:r>
              <a:rPr lang="fr-FR" dirty="0" smtClean="0"/>
              <a:t>Actions projetées 2023 2024</a:t>
            </a:r>
            <a:endParaRPr lang="en-US" dirty="0"/>
          </a:p>
        </p:txBody>
      </p:sp>
      <p:sp>
        <p:nvSpPr>
          <p:cNvPr id="4" name="Espace réservé du texte 3"/>
          <p:cNvSpPr>
            <a:spLocks noGrp="1"/>
          </p:cNvSpPr>
          <p:nvPr>
            <p:ph type="body" sz="quarter" idx="11"/>
          </p:nvPr>
        </p:nvSpPr>
        <p:spPr/>
        <p:txBody>
          <a:bodyPr>
            <a:normAutofit/>
          </a:bodyPr>
          <a:lstStyle/>
          <a:p>
            <a:pPr>
              <a:buFont typeface="Arial" panose="020B0604020202020204" pitchFamily="34" charset="0"/>
              <a:buChar char="•"/>
            </a:pPr>
            <a:r>
              <a:rPr lang="fr-FR" sz="2400" dirty="0" smtClean="0"/>
              <a:t>Un stage animateurs Centre/Sud</a:t>
            </a:r>
          </a:p>
          <a:p>
            <a:pPr>
              <a:buFont typeface="Arial" panose="020B0604020202020204" pitchFamily="34" charset="0"/>
              <a:buChar char="•"/>
            </a:pPr>
            <a:r>
              <a:rPr lang="fr-FR" sz="2400" dirty="0" smtClean="0"/>
              <a:t>Deux stages dirigeants : Nord et Sud</a:t>
            </a:r>
          </a:p>
          <a:p>
            <a:pPr>
              <a:buFont typeface="Arial" panose="020B0604020202020204" pitchFamily="34" charset="0"/>
              <a:buChar char="•"/>
            </a:pPr>
            <a:r>
              <a:rPr lang="fr-FR" sz="2400" dirty="0" smtClean="0"/>
              <a:t>Deux stages PSC1</a:t>
            </a:r>
          </a:p>
          <a:p>
            <a:pPr>
              <a:buFont typeface="Arial" panose="020B0604020202020204" pitchFamily="34" charset="0"/>
              <a:buChar char="•"/>
            </a:pPr>
            <a:r>
              <a:rPr lang="fr-FR" sz="2400" dirty="0" smtClean="0"/>
              <a:t>Un stage de formation d’intervenants SRAV ?</a:t>
            </a:r>
            <a:endParaRPr lang="fr-FR" sz="2400" dirty="0"/>
          </a:p>
        </p:txBody>
      </p:sp>
    </p:spTree>
    <p:extLst>
      <p:ext uri="{BB962C8B-B14F-4D97-AF65-F5344CB8AC3E}">
        <p14:creationId xmlns:p14="http://schemas.microsoft.com/office/powerpoint/2010/main" val="5033664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Formations </a:t>
            </a:r>
            <a:r>
              <a:rPr lang="en-US" dirty="0" err="1" smtClean="0"/>
              <a:t>informelles</a:t>
            </a:r>
            <a:endParaRPr lang="en-US" dirty="0"/>
          </a:p>
        </p:txBody>
      </p:sp>
      <p:sp>
        <p:nvSpPr>
          <p:cNvPr id="3" name="Espace réservé du texte 2"/>
          <p:cNvSpPr>
            <a:spLocks noGrp="1"/>
          </p:cNvSpPr>
          <p:nvPr>
            <p:ph type="body" sz="quarter" idx="10"/>
          </p:nvPr>
        </p:nvSpPr>
        <p:spPr>
          <a:xfrm>
            <a:off x="1212621" y="1851503"/>
            <a:ext cx="6554788" cy="1168534"/>
          </a:xfrm>
        </p:spPr>
        <p:txBody>
          <a:bodyPr/>
          <a:lstStyle/>
          <a:p>
            <a:r>
              <a:rPr lang="en-US" dirty="0" smtClean="0"/>
              <a:t>Faire </a:t>
            </a:r>
            <a:r>
              <a:rPr lang="en-US" dirty="0" err="1" smtClean="0"/>
              <a:t>circuler</a:t>
            </a:r>
            <a:r>
              <a:rPr lang="en-US" dirty="0" smtClean="0"/>
              <a:t> </a:t>
            </a:r>
            <a:r>
              <a:rPr lang="en-US" dirty="0" err="1" smtClean="0"/>
              <a:t>demandes</a:t>
            </a:r>
            <a:r>
              <a:rPr lang="en-US" dirty="0" smtClean="0"/>
              <a:t> et propositions au sein du club et entre clubs</a:t>
            </a:r>
          </a:p>
          <a:p>
            <a:endParaRPr lang="en-US" dirty="0"/>
          </a:p>
        </p:txBody>
      </p:sp>
      <p:sp>
        <p:nvSpPr>
          <p:cNvPr id="4" name="Espace réservé du texte 3"/>
          <p:cNvSpPr>
            <a:spLocks noGrp="1"/>
          </p:cNvSpPr>
          <p:nvPr>
            <p:ph type="body" sz="quarter" idx="11"/>
          </p:nvPr>
        </p:nvSpPr>
        <p:spPr>
          <a:xfrm>
            <a:off x="1212621" y="3275215"/>
            <a:ext cx="6554788" cy="3089026"/>
          </a:xfrm>
        </p:spPr>
        <p:txBody>
          <a:bodyPr>
            <a:normAutofit/>
          </a:bodyPr>
          <a:lstStyle/>
          <a:p>
            <a:pPr>
              <a:buFont typeface="Arial" panose="020B0604020202020204" pitchFamily="34" charset="0"/>
              <a:buChar char="•"/>
            </a:pPr>
            <a:r>
              <a:rPr lang="en-US" sz="3200" dirty="0" smtClean="0"/>
              <a:t>Usage du GPS</a:t>
            </a:r>
          </a:p>
          <a:p>
            <a:pPr>
              <a:buFont typeface="Arial" panose="020B0604020202020204" pitchFamily="34" charset="0"/>
              <a:buChar char="•"/>
            </a:pPr>
            <a:r>
              <a:rPr lang="en-US" sz="3200" dirty="0" smtClean="0"/>
              <a:t>Pilotage VTT</a:t>
            </a:r>
          </a:p>
          <a:p>
            <a:pPr>
              <a:buFont typeface="Arial" panose="020B0604020202020204" pitchFamily="34" charset="0"/>
              <a:buChar char="•"/>
            </a:pPr>
            <a:r>
              <a:rPr lang="en-US" sz="3200" dirty="0" smtClean="0"/>
              <a:t>Initiation </a:t>
            </a:r>
            <a:r>
              <a:rPr lang="en-US" sz="3200" dirty="0" err="1" smtClean="0"/>
              <a:t>mécanique</a:t>
            </a:r>
            <a:endParaRPr lang="en-US" sz="3200" dirty="0" smtClean="0"/>
          </a:p>
          <a:p>
            <a:pPr>
              <a:buFont typeface="Arial" panose="020B0604020202020204" pitchFamily="34" charset="0"/>
              <a:buChar char="•"/>
            </a:pPr>
            <a:r>
              <a:rPr lang="en-US" sz="3200" dirty="0" smtClean="0"/>
              <a:t>…</a:t>
            </a:r>
            <a:endParaRPr lang="en-US" sz="3200" dirty="0"/>
          </a:p>
        </p:txBody>
      </p:sp>
    </p:spTree>
    <p:extLst>
      <p:ext uri="{BB962C8B-B14F-4D97-AF65-F5344CB8AC3E}">
        <p14:creationId xmlns:p14="http://schemas.microsoft.com/office/powerpoint/2010/main" val="20992224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53" y="1762211"/>
            <a:ext cx="9106423" cy="322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62964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1122363" y="720725"/>
            <a:ext cx="7231062"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5pPr>
            <a:lvl6pPr marL="25146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6pPr>
            <a:lvl7pPr marL="29718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7pPr>
            <a:lvl8pPr marL="34290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8pPr>
            <a:lvl9pPr marL="38862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9pPr>
          </a:lstStyle>
          <a:p>
            <a:pPr hangingPunct="1">
              <a:lnSpc>
                <a:spcPct val="100000"/>
              </a:lnSpc>
              <a:buClrTx/>
              <a:buFontTx/>
              <a:buNone/>
            </a:pPr>
            <a:r>
              <a:rPr lang="fr-FR" altLang="fr-FR" sz="3200">
                <a:latin typeface="Calibri" charset="0"/>
              </a:rPr>
              <a:t>Subventions privées/Mécénat d’Entreprise</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 cy="9826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5813" y="107950"/>
            <a:ext cx="1900237" cy="8016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Rectangle 4"/>
          <p:cNvSpPr>
            <a:spLocks noChangeArrowheads="1"/>
          </p:cNvSpPr>
          <p:nvPr/>
        </p:nvSpPr>
        <p:spPr bwMode="auto">
          <a:xfrm>
            <a:off x="19050" y="1184275"/>
            <a:ext cx="8993188"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5pPr>
            <a:lvl6pPr marL="25146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6pPr>
            <a:lvl7pPr marL="29718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7pPr>
            <a:lvl8pPr marL="34290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8pPr>
            <a:lvl9pPr marL="38862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9pPr>
          </a:lstStyle>
          <a:p>
            <a:pPr hangingPunct="1">
              <a:lnSpc>
                <a:spcPct val="100000"/>
              </a:lnSpc>
              <a:buClrTx/>
              <a:buFontTx/>
              <a:buNone/>
            </a:pPr>
            <a:r>
              <a:rPr lang="fr-FR" altLang="fr-FR">
                <a:latin typeface="Calibri" charset="0"/>
              </a:rPr>
              <a:t>   Document Secrétariat d’État chargé de l’Économie sociale et solidaire et de la Vie associative </a:t>
            </a:r>
          </a:p>
        </p:txBody>
      </p:sp>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7438" y="1619250"/>
            <a:ext cx="4302125" cy="5146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3833821"/>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4450"/>
            <a:ext cx="1016000" cy="9826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5813" y="107950"/>
            <a:ext cx="1900237" cy="8016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9" name="Rectangle 3"/>
          <p:cNvSpPr>
            <a:spLocks noChangeArrowheads="1"/>
          </p:cNvSpPr>
          <p:nvPr/>
        </p:nvSpPr>
        <p:spPr bwMode="auto">
          <a:xfrm>
            <a:off x="1122363" y="720725"/>
            <a:ext cx="7231062"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5pPr>
            <a:lvl6pPr marL="25146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6pPr>
            <a:lvl7pPr marL="29718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7pPr>
            <a:lvl8pPr marL="34290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8pPr>
            <a:lvl9pPr marL="38862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9pPr>
          </a:lstStyle>
          <a:p>
            <a:pPr hangingPunct="1">
              <a:lnSpc>
                <a:spcPct val="100000"/>
              </a:lnSpc>
              <a:buClrTx/>
              <a:buFontTx/>
              <a:buNone/>
            </a:pPr>
            <a:r>
              <a:rPr lang="fr-FR" altLang="fr-FR" sz="3200">
                <a:latin typeface="Calibri" charset="0"/>
              </a:rPr>
              <a:t>Subventions privées/Mécénat d’Entreprise</a:t>
            </a:r>
          </a:p>
        </p:txBody>
      </p:sp>
      <p:sp>
        <p:nvSpPr>
          <p:cNvPr id="4100" name="Text Box 4"/>
          <p:cNvSpPr txBox="1">
            <a:spLocks noChangeArrowheads="1"/>
          </p:cNvSpPr>
          <p:nvPr/>
        </p:nvSpPr>
        <p:spPr bwMode="auto">
          <a:xfrm>
            <a:off x="3091535" y="1243470"/>
            <a:ext cx="4541838" cy="4468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5pPr>
            <a:lvl6pPr marL="25146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6pPr>
            <a:lvl7pPr marL="29718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7pPr>
            <a:lvl8pPr marL="34290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8pPr>
            <a:lvl9pPr marL="38862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9pPr>
          </a:lstStyle>
          <a:p>
            <a:pPr>
              <a:buClrTx/>
              <a:buFontTx/>
              <a:buNone/>
            </a:pPr>
            <a:r>
              <a:rPr lang="fr-FR" altLang="fr-FR" dirty="0"/>
              <a:t>Ce guide pratique du mécénat a été conçu </a:t>
            </a:r>
          </a:p>
          <a:p>
            <a:pPr>
              <a:buClrTx/>
              <a:buFontTx/>
              <a:buNone/>
            </a:pPr>
            <a:r>
              <a:rPr lang="fr-FR" altLang="fr-FR" dirty="0"/>
              <a:t>dans le but de rapprocher entreprises et </a:t>
            </a:r>
          </a:p>
          <a:p>
            <a:pPr>
              <a:buClrTx/>
              <a:buFontTx/>
              <a:buNone/>
            </a:pPr>
            <a:r>
              <a:rPr lang="fr-FR" altLang="fr-FR" dirty="0"/>
              <a:t>associations. Outil d’information, il a une </a:t>
            </a:r>
          </a:p>
          <a:p>
            <a:pPr>
              <a:buClrTx/>
              <a:buFontTx/>
              <a:buNone/>
            </a:pPr>
            <a:r>
              <a:rPr lang="fr-FR" altLang="fr-FR" dirty="0"/>
              <a:t>double vocation :</a:t>
            </a:r>
          </a:p>
          <a:p>
            <a:pPr>
              <a:buClrTx/>
              <a:buFontTx/>
              <a:buNone/>
            </a:pPr>
            <a:endParaRPr lang="fr-FR" altLang="fr-FR" dirty="0"/>
          </a:p>
          <a:p>
            <a:pPr>
              <a:buClrTx/>
              <a:buFontTx/>
              <a:buNone/>
            </a:pPr>
            <a:r>
              <a:rPr lang="fr-FR" altLang="fr-FR" dirty="0"/>
              <a:t>■ Accompagner les associations dans </a:t>
            </a:r>
          </a:p>
          <a:p>
            <a:pPr>
              <a:buClrTx/>
              <a:buFontTx/>
              <a:buNone/>
            </a:pPr>
            <a:r>
              <a:rPr lang="fr-FR" altLang="fr-FR" dirty="0"/>
              <a:t>une démarche de mécénat, outil de </a:t>
            </a:r>
          </a:p>
          <a:p>
            <a:pPr>
              <a:buClrTx/>
              <a:buFontTx/>
              <a:buNone/>
            </a:pPr>
            <a:r>
              <a:rPr lang="fr-FR" altLang="fr-FR" dirty="0"/>
              <a:t>diversification et de sécurisation des </a:t>
            </a:r>
          </a:p>
          <a:p>
            <a:pPr>
              <a:buClrTx/>
              <a:buFontTx/>
              <a:buNone/>
            </a:pPr>
            <a:r>
              <a:rPr lang="fr-FR" altLang="fr-FR" dirty="0"/>
              <a:t>ressources</a:t>
            </a:r>
          </a:p>
          <a:p>
            <a:pPr>
              <a:buClrTx/>
              <a:buFontTx/>
              <a:buNone/>
            </a:pPr>
            <a:endParaRPr lang="fr-FR" altLang="fr-FR" dirty="0"/>
          </a:p>
          <a:p>
            <a:pPr>
              <a:buClrTx/>
              <a:buFontTx/>
              <a:buNone/>
            </a:pPr>
            <a:r>
              <a:rPr lang="fr-FR" altLang="fr-FR" dirty="0"/>
              <a:t>■ Informer les entreprises sur les </a:t>
            </a:r>
          </a:p>
          <a:p>
            <a:pPr>
              <a:buClrTx/>
              <a:buFontTx/>
              <a:buNone/>
            </a:pPr>
            <a:r>
              <a:rPr lang="fr-FR" altLang="fr-FR" dirty="0"/>
              <a:t>nombreux atouts du mécénat en </a:t>
            </a:r>
          </a:p>
          <a:p>
            <a:pPr>
              <a:buClrTx/>
              <a:buFontTx/>
              <a:buNone/>
            </a:pPr>
            <a:r>
              <a:rPr lang="fr-FR" altLang="fr-FR" dirty="0"/>
              <a:t>termes d’image, de management, de </a:t>
            </a:r>
          </a:p>
          <a:p>
            <a:pPr>
              <a:buClrTx/>
              <a:buFontTx/>
              <a:buNone/>
            </a:pPr>
            <a:r>
              <a:rPr lang="fr-FR" altLang="fr-FR" dirty="0"/>
              <a:t>responsabilité sociale et d’avantage </a:t>
            </a:r>
          </a:p>
          <a:p>
            <a:pPr>
              <a:buClrTx/>
              <a:buFontTx/>
              <a:buNone/>
            </a:pPr>
            <a:r>
              <a:rPr lang="fr-FR" altLang="fr-FR" dirty="0"/>
              <a:t>fiscal ainsi que sur l’opportunité de se </a:t>
            </a:r>
          </a:p>
          <a:p>
            <a:pPr>
              <a:buClrTx/>
              <a:buFontTx/>
              <a:buNone/>
            </a:pPr>
            <a:r>
              <a:rPr lang="fr-FR" altLang="fr-FR" dirty="0"/>
              <a:t>rapprocher d’une structure de l’économie </a:t>
            </a:r>
          </a:p>
          <a:p>
            <a:pPr>
              <a:buClrTx/>
              <a:buFontTx/>
              <a:buNone/>
            </a:pPr>
            <a:r>
              <a:rPr lang="fr-FR" altLang="fr-FR" dirty="0"/>
              <a:t>sociale et solidaire tout en profitant d’un </a:t>
            </a:r>
          </a:p>
          <a:p>
            <a:pPr>
              <a:buClrTx/>
              <a:buFontTx/>
              <a:buNone/>
            </a:pPr>
            <a:r>
              <a:rPr lang="fr-FR" altLang="fr-FR" dirty="0"/>
              <a:t>avantage fiscal.</a:t>
            </a:r>
          </a:p>
          <a:p>
            <a:pPr>
              <a:buClrTx/>
              <a:buFontTx/>
              <a:buNone/>
            </a:pPr>
            <a:r>
              <a:rPr lang="fr-FR" altLang="fr-FR" dirty="0"/>
              <a:t>. </a:t>
            </a:r>
          </a:p>
        </p:txBody>
      </p:sp>
    </p:spTree>
    <p:extLst>
      <p:ext uri="{BB962C8B-B14F-4D97-AF65-F5344CB8AC3E}">
        <p14:creationId xmlns:p14="http://schemas.microsoft.com/office/powerpoint/2010/main" val="1044379304"/>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4450"/>
            <a:ext cx="1016000" cy="9826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5813" y="107950"/>
            <a:ext cx="1900237" cy="8016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3" name="Rectangle 3"/>
          <p:cNvSpPr>
            <a:spLocks noChangeArrowheads="1"/>
          </p:cNvSpPr>
          <p:nvPr/>
        </p:nvSpPr>
        <p:spPr bwMode="auto">
          <a:xfrm>
            <a:off x="1122363" y="720725"/>
            <a:ext cx="7231062"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5pPr>
            <a:lvl6pPr marL="25146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6pPr>
            <a:lvl7pPr marL="29718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7pPr>
            <a:lvl8pPr marL="34290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8pPr>
            <a:lvl9pPr marL="38862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9pPr>
          </a:lstStyle>
          <a:p>
            <a:pPr hangingPunct="1">
              <a:lnSpc>
                <a:spcPct val="100000"/>
              </a:lnSpc>
              <a:buClrTx/>
              <a:buFontTx/>
              <a:buNone/>
            </a:pPr>
            <a:r>
              <a:rPr lang="fr-FR" altLang="fr-FR" sz="3200">
                <a:latin typeface="Calibri" charset="0"/>
              </a:rPr>
              <a:t>Subventions privées/Mécénat d’Entreprise</a:t>
            </a:r>
          </a:p>
        </p:txBody>
      </p:sp>
      <p:sp>
        <p:nvSpPr>
          <p:cNvPr id="5124" name="Text Box 4"/>
          <p:cNvSpPr txBox="1">
            <a:spLocks noChangeArrowheads="1"/>
          </p:cNvSpPr>
          <p:nvPr/>
        </p:nvSpPr>
        <p:spPr bwMode="auto">
          <a:xfrm>
            <a:off x="2407692" y="1499058"/>
            <a:ext cx="5651500" cy="316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5pPr>
            <a:lvl6pPr marL="25146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6pPr>
            <a:lvl7pPr marL="29718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7pPr>
            <a:lvl8pPr marL="34290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8pPr>
            <a:lvl9pPr marL="38862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9pPr>
          </a:lstStyle>
          <a:p>
            <a:pPr>
              <a:buClrTx/>
              <a:buFontTx/>
              <a:buNone/>
            </a:pPr>
            <a:r>
              <a:rPr lang="fr-FR" altLang="fr-FR" dirty="0"/>
              <a:t>Généralement une société réalise cette démarche, pour pouvoir bénéficier d'une réduction d'impôt (66% du montant versé). </a:t>
            </a:r>
          </a:p>
          <a:p>
            <a:pPr>
              <a:buClrTx/>
              <a:buFontTx/>
              <a:buNone/>
            </a:pPr>
            <a:endParaRPr lang="fr-FR" altLang="fr-FR" dirty="0"/>
          </a:p>
          <a:p>
            <a:pPr>
              <a:buClrTx/>
              <a:buFontTx/>
              <a:buNone/>
            </a:pPr>
            <a:r>
              <a:rPr lang="fr-FR" altLang="fr-FR" dirty="0"/>
              <a:t>Attention pour cela il ne faut pas de contrepartie.</a:t>
            </a:r>
          </a:p>
          <a:p>
            <a:pPr>
              <a:buClrTx/>
              <a:buFontTx/>
              <a:buNone/>
            </a:pPr>
            <a:endParaRPr lang="fr-FR" altLang="fr-FR" dirty="0"/>
          </a:p>
          <a:p>
            <a:pPr>
              <a:buClrTx/>
              <a:buFontTx/>
              <a:buNone/>
            </a:pPr>
            <a:endParaRPr lang="fr-FR" altLang="fr-FR" dirty="0"/>
          </a:p>
          <a:p>
            <a:pPr>
              <a:buClrTx/>
              <a:buFontTx/>
              <a:buNone/>
            </a:pPr>
            <a:endParaRPr lang="fr-FR" altLang="fr-FR" dirty="0"/>
          </a:p>
          <a:p>
            <a:pPr>
              <a:buClrTx/>
              <a:buFontTx/>
              <a:buNone/>
            </a:pPr>
            <a:endParaRPr lang="fr-FR" altLang="fr-FR" dirty="0"/>
          </a:p>
          <a:p>
            <a:pPr>
              <a:buClrTx/>
              <a:buFontTx/>
              <a:buNone/>
            </a:pPr>
            <a:endParaRPr lang="fr-FR" altLang="fr-FR" dirty="0"/>
          </a:p>
          <a:p>
            <a:pPr>
              <a:buClrTx/>
              <a:buFontTx/>
              <a:buNone/>
            </a:pPr>
            <a:endParaRPr lang="fr-FR" altLang="fr-FR" dirty="0"/>
          </a:p>
          <a:p>
            <a:pPr>
              <a:buClrTx/>
              <a:buFontTx/>
              <a:buNone/>
            </a:pPr>
            <a:r>
              <a:rPr lang="fr-FR" altLang="fr-FR" dirty="0"/>
              <a:t>Pour que l'entreprise bénéficie d'une réduction d'impôt, il faut que l'association lui délivre un reçu fiscal appelé certificat fiscal </a:t>
            </a:r>
          </a:p>
          <a:p>
            <a:pPr>
              <a:buClrTx/>
              <a:buFontTx/>
              <a:buNone/>
            </a:pPr>
            <a:r>
              <a:rPr lang="fr-FR" altLang="fr-FR" dirty="0" smtClean="0"/>
              <a:t>           Attention </a:t>
            </a:r>
            <a:r>
              <a:rPr lang="fr-FR" altLang="fr-FR" dirty="0"/>
              <a:t>rappel, pas de certificat pour </a:t>
            </a:r>
            <a:r>
              <a:rPr lang="fr-FR" altLang="fr-FR" dirty="0" smtClean="0"/>
              <a:t>les       cotisations </a:t>
            </a:r>
            <a:r>
              <a:rPr lang="fr-FR" altLang="fr-FR" dirty="0"/>
              <a:t>des adhérents car adhésion = </a:t>
            </a:r>
            <a:r>
              <a:rPr lang="fr-FR" altLang="fr-FR" dirty="0" smtClean="0"/>
              <a:t>contrepartie</a:t>
            </a:r>
            <a:endParaRPr lang="fr-FR" altLang="fr-FR" dirty="0"/>
          </a:p>
        </p:txBody>
      </p:sp>
      <p:sp>
        <p:nvSpPr>
          <p:cNvPr id="5125" name="Text Box 5"/>
          <p:cNvSpPr txBox="1">
            <a:spLocks noChangeArrowheads="1"/>
          </p:cNvSpPr>
          <p:nvPr/>
        </p:nvSpPr>
        <p:spPr bwMode="auto">
          <a:xfrm>
            <a:off x="1619250" y="1201869"/>
            <a:ext cx="1233488"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5pPr>
            <a:lvl6pPr marL="25146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6pPr>
            <a:lvl7pPr marL="29718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7pPr>
            <a:lvl8pPr marL="34290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8pPr>
            <a:lvl9pPr marL="38862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9pPr>
          </a:lstStyle>
          <a:p>
            <a:pPr>
              <a:buClrTx/>
              <a:buFontTx/>
              <a:buNone/>
            </a:pPr>
            <a:r>
              <a:rPr lang="fr-FR" altLang="fr-FR" sz="1500" dirty="0"/>
              <a:t>En Pratique </a:t>
            </a:r>
          </a:p>
        </p:txBody>
      </p:sp>
      <p:sp>
        <p:nvSpPr>
          <p:cNvPr id="5126" name="Text Box 6"/>
          <p:cNvSpPr txBox="1">
            <a:spLocks noChangeArrowheads="1"/>
          </p:cNvSpPr>
          <p:nvPr/>
        </p:nvSpPr>
        <p:spPr bwMode="auto">
          <a:xfrm>
            <a:off x="2420218" y="2995200"/>
            <a:ext cx="581025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5pPr>
            <a:lvl6pPr marL="25146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6pPr>
            <a:lvl7pPr marL="29718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7pPr>
            <a:lvl8pPr marL="34290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8pPr>
            <a:lvl9pPr marL="38862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9pPr>
          </a:lstStyle>
          <a:p>
            <a:pPr>
              <a:buClrTx/>
              <a:buFontTx/>
              <a:buNone/>
            </a:pPr>
            <a:r>
              <a:rPr lang="fr-FR" altLang="fr-FR" dirty="0"/>
              <a:t>Le régime fiscal autorise  l’association à citer le nom ou faire apparaître le logo de l’entreprise mécène sur ses supports de communication : </a:t>
            </a:r>
          </a:p>
          <a:p>
            <a:pPr>
              <a:buClrTx/>
              <a:buFontTx/>
              <a:buNone/>
            </a:pPr>
            <a:r>
              <a:rPr lang="fr-FR" altLang="fr-FR" b="1" dirty="0"/>
              <a:t>Profitez-en en interne et dans vos actions extérieures ( manifestations , randonnées  etc.) !</a:t>
            </a:r>
          </a:p>
        </p:txBody>
      </p:sp>
    </p:spTree>
    <p:extLst>
      <p:ext uri="{BB962C8B-B14F-4D97-AF65-F5344CB8AC3E}">
        <p14:creationId xmlns:p14="http://schemas.microsoft.com/office/powerpoint/2010/main" val="1173345148"/>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 id="{6F8A89FA-90AE-164C-BB47-53E8B0C913F1}"/>
              </a:ext>
            </a:extLst>
          </p:cNvPr>
          <p:cNvPicPr>
            <a:picLocks noChangeAspect="1"/>
          </p:cNvPicPr>
          <p:nvPr/>
        </p:nvPicPr>
        <p:blipFill>
          <a:blip r:embed="rId2"/>
          <a:stretch>
            <a:fillRect/>
          </a:stretch>
        </p:blipFill>
        <p:spPr>
          <a:xfrm>
            <a:off x="-84838" y="66188"/>
            <a:ext cx="2176276" cy="917450"/>
          </a:xfrm>
          <a:prstGeom prst="rect">
            <a:avLst/>
          </a:prstGeom>
        </p:spPr>
      </p:pic>
      <p:pic>
        <p:nvPicPr>
          <p:cNvPr id="6" name="Picture 2">
            <a:extLst>
              <a:ext uri="{FF2B5EF4-FFF2-40B4-BE49-F238E27FC236}">
                <a16:creationId xmlns:a16="http://schemas.microsoft.com/office/drawing/2014/main" xmlns="" id="{D5669BB9-F88A-464C-9483-DAD52163BD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2910" y="143257"/>
            <a:ext cx="1455370" cy="1132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677" y="1754341"/>
            <a:ext cx="9218048" cy="4503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429185" y="1275597"/>
            <a:ext cx="6938200" cy="369332"/>
          </a:xfrm>
          <a:prstGeom prst="rect">
            <a:avLst/>
          </a:prstGeom>
        </p:spPr>
        <p:txBody>
          <a:bodyPr wrap="square">
            <a:spAutoFit/>
          </a:bodyPr>
          <a:lstStyle/>
          <a:p>
            <a:r>
              <a:rPr lang="fr-FR" dirty="0"/>
              <a:t> journée « assurance – vélo et santé » du samedi 14 octobre 2023</a:t>
            </a:r>
          </a:p>
        </p:txBody>
      </p:sp>
    </p:spTree>
    <p:extLst>
      <p:ext uri="{BB962C8B-B14F-4D97-AF65-F5344CB8AC3E}">
        <p14:creationId xmlns:p14="http://schemas.microsoft.com/office/powerpoint/2010/main" val="2581108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4450"/>
            <a:ext cx="1016000" cy="9826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5813" y="107950"/>
            <a:ext cx="1900237" cy="8016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7" name="Rectangle 3"/>
          <p:cNvSpPr>
            <a:spLocks noChangeArrowheads="1"/>
          </p:cNvSpPr>
          <p:nvPr/>
        </p:nvSpPr>
        <p:spPr bwMode="auto">
          <a:xfrm>
            <a:off x="1122363" y="720725"/>
            <a:ext cx="7231062"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5pPr>
            <a:lvl6pPr marL="25146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6pPr>
            <a:lvl7pPr marL="29718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7pPr>
            <a:lvl8pPr marL="34290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8pPr>
            <a:lvl9pPr marL="38862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9pPr>
          </a:lstStyle>
          <a:p>
            <a:pPr hangingPunct="1">
              <a:lnSpc>
                <a:spcPct val="100000"/>
              </a:lnSpc>
              <a:buClrTx/>
              <a:buFontTx/>
              <a:buNone/>
            </a:pPr>
            <a:r>
              <a:rPr lang="fr-FR" altLang="fr-FR" sz="3200">
                <a:latin typeface="Calibri" charset="0"/>
              </a:rPr>
              <a:t>Subventions privées/Mécénat d’Entreprise</a:t>
            </a:r>
          </a:p>
        </p:txBody>
      </p:sp>
      <p:sp>
        <p:nvSpPr>
          <p:cNvPr id="6148" name="Text Box 4"/>
          <p:cNvSpPr txBox="1">
            <a:spLocks noChangeArrowheads="1"/>
          </p:cNvSpPr>
          <p:nvPr/>
        </p:nvSpPr>
        <p:spPr bwMode="auto">
          <a:xfrm>
            <a:off x="1608138" y="1497013"/>
            <a:ext cx="1233487"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5pPr>
            <a:lvl6pPr marL="25146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6pPr>
            <a:lvl7pPr marL="29718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7pPr>
            <a:lvl8pPr marL="34290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8pPr>
            <a:lvl9pPr marL="38862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9pPr>
          </a:lstStyle>
          <a:p>
            <a:pPr>
              <a:buClrTx/>
              <a:buFontTx/>
              <a:buNone/>
            </a:pPr>
            <a:r>
              <a:rPr lang="fr-FR" altLang="fr-FR" sz="1500"/>
              <a:t>En Pratique </a:t>
            </a:r>
          </a:p>
        </p:txBody>
      </p:sp>
      <p:sp>
        <p:nvSpPr>
          <p:cNvPr id="6149" name="Text Box 5"/>
          <p:cNvSpPr txBox="1">
            <a:spLocks noChangeArrowheads="1"/>
          </p:cNvSpPr>
          <p:nvPr/>
        </p:nvSpPr>
        <p:spPr bwMode="auto">
          <a:xfrm>
            <a:off x="0" y="1985963"/>
            <a:ext cx="9312275" cy="5214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5pPr>
            <a:lvl6pPr marL="25146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6pPr>
            <a:lvl7pPr marL="29718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7pPr>
            <a:lvl8pPr marL="34290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8pPr>
            <a:lvl9pPr marL="38862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9pPr>
          </a:lstStyle>
          <a:p>
            <a:pPr>
              <a:buClrTx/>
              <a:buFontTx/>
              <a:buNone/>
            </a:pPr>
            <a:r>
              <a:rPr lang="fr-FR" altLang="fr-FR" b="1"/>
              <a:t>Les critères d'éligibilité de l'association pour émettre des reçus fiscaux sont  :</a:t>
            </a:r>
          </a:p>
          <a:p>
            <a:pPr>
              <a:buClrTx/>
              <a:buFontTx/>
              <a:buNone/>
            </a:pPr>
            <a:endParaRPr lang="fr-FR" altLang="fr-FR"/>
          </a:p>
          <a:p>
            <a:pPr>
              <a:buClrTx/>
              <a:buFontTx/>
              <a:buNone/>
            </a:pPr>
            <a:r>
              <a:rPr lang="fr-FR" altLang="fr-FR"/>
              <a:t>. Exercer leur activité en France ;</a:t>
            </a:r>
          </a:p>
          <a:p>
            <a:pPr>
              <a:buClrTx/>
              <a:buFontTx/>
              <a:buNone/>
            </a:pPr>
            <a:r>
              <a:rPr lang="fr-FR" altLang="fr-FR"/>
              <a:t>. Réaliser des activités à but non lucratif ;</a:t>
            </a:r>
          </a:p>
          <a:p>
            <a:pPr>
              <a:buClrTx/>
              <a:buFontTx/>
              <a:buNone/>
            </a:pPr>
            <a:r>
              <a:rPr lang="fr-FR" altLang="fr-FR"/>
              <a:t>. Le don doit être effectué à titre gratuit, sans aucune contrepartie ;</a:t>
            </a:r>
          </a:p>
          <a:p>
            <a:pPr>
              <a:buClrTx/>
              <a:buFontTx/>
              <a:buNone/>
            </a:pPr>
            <a:r>
              <a:rPr lang="fr-FR" altLang="fr-FR"/>
              <a:t>. La gestion de l’organisme doit être désintéressée : rémunération des dirigeants ! </a:t>
            </a:r>
          </a:p>
          <a:p>
            <a:pPr>
              <a:buClrTx/>
              <a:buFontTx/>
              <a:buNone/>
            </a:pPr>
            <a:r>
              <a:rPr lang="fr-FR" altLang="fr-FR"/>
              <a:t>. La structure associative ne doit pas fonctionner au profit d’un cercle restreint de personnes : les activités de l’association sont ouvertes à tout le monde, </a:t>
            </a:r>
          </a:p>
          <a:p>
            <a:pPr>
              <a:buClrTx/>
              <a:buFontTx/>
              <a:buNone/>
            </a:pPr>
            <a:r>
              <a:rPr lang="fr-FR" altLang="fr-FR"/>
              <a:t>sans distinction de race, de profession, de religion,…</a:t>
            </a:r>
          </a:p>
          <a:p>
            <a:pPr>
              <a:buClrTx/>
              <a:buFontTx/>
              <a:buNone/>
            </a:pPr>
            <a:r>
              <a:rPr lang="fr-FR" altLang="fr-FR"/>
              <a:t>. L’objet de l’association doit être : éducatif, philanthropique, scientifique, social, humanitaire, culturel, sportif…...</a:t>
            </a:r>
          </a:p>
          <a:p>
            <a:pPr>
              <a:buClrTx/>
              <a:buFontTx/>
              <a:buNone/>
            </a:pPr>
            <a:r>
              <a:rPr lang="fr-FR" altLang="fr-FR"/>
              <a:t>. Être un organisme d’intérêt général, une association ayant un caractère philanthropique, éducatif, scientifique, social, humanitaire, sportif….</a:t>
            </a:r>
          </a:p>
          <a:p>
            <a:pPr>
              <a:buClrTx/>
              <a:buFontTx/>
              <a:buNone/>
            </a:pPr>
            <a:endParaRPr lang="fr-FR" altLang="fr-FR"/>
          </a:p>
          <a:p>
            <a:pPr>
              <a:buClrTx/>
              <a:buFontTx/>
              <a:buNone/>
            </a:pPr>
            <a:r>
              <a:rPr lang="fr-FR" altLang="fr-FR" b="1"/>
              <a:t>Quand les conditions sont remplies alors l'association peut délivrer un reçu fiscal </a:t>
            </a:r>
          </a:p>
          <a:p>
            <a:pPr>
              <a:buClrTx/>
              <a:buFontTx/>
              <a:buNone/>
            </a:pPr>
            <a:r>
              <a:rPr lang="fr-FR" altLang="fr-FR" b="1"/>
              <a:t>(formulaire ) qui ouvre droit à une réduction d'impôt pour l'entreprise.</a:t>
            </a:r>
          </a:p>
        </p:txBody>
      </p:sp>
    </p:spTree>
    <p:extLst>
      <p:ext uri="{BB962C8B-B14F-4D97-AF65-F5344CB8AC3E}">
        <p14:creationId xmlns:p14="http://schemas.microsoft.com/office/powerpoint/2010/main" val="3181288373"/>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4450"/>
            <a:ext cx="1016000" cy="9826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5813" y="107950"/>
            <a:ext cx="1900237" cy="8016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1" name="Rectangle 3"/>
          <p:cNvSpPr>
            <a:spLocks noChangeArrowheads="1"/>
          </p:cNvSpPr>
          <p:nvPr/>
        </p:nvSpPr>
        <p:spPr bwMode="auto">
          <a:xfrm>
            <a:off x="1122363" y="720725"/>
            <a:ext cx="7231062"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5pPr>
            <a:lvl6pPr marL="25146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6pPr>
            <a:lvl7pPr marL="29718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7pPr>
            <a:lvl8pPr marL="34290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8pPr>
            <a:lvl9pPr marL="38862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9pPr>
          </a:lstStyle>
          <a:p>
            <a:pPr hangingPunct="1">
              <a:lnSpc>
                <a:spcPct val="100000"/>
              </a:lnSpc>
              <a:buClrTx/>
              <a:buFontTx/>
              <a:buNone/>
            </a:pPr>
            <a:r>
              <a:rPr lang="fr-FR" altLang="fr-FR" sz="3200">
                <a:latin typeface="Calibri" charset="0"/>
              </a:rPr>
              <a:t>Subventions privées/Mécénat d’Entreprise</a:t>
            </a:r>
          </a:p>
        </p:txBody>
      </p:sp>
      <p:pic>
        <p:nvPicPr>
          <p:cNvPr id="7172"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04875" y="1620838"/>
            <a:ext cx="3616325" cy="51038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3"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79950" y="1619250"/>
            <a:ext cx="3622675" cy="51069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9726528"/>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4450"/>
            <a:ext cx="1016000" cy="9826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5813" y="107950"/>
            <a:ext cx="1900237" cy="8016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5" name="Rectangle 3"/>
          <p:cNvSpPr>
            <a:spLocks noChangeArrowheads="1"/>
          </p:cNvSpPr>
          <p:nvPr/>
        </p:nvSpPr>
        <p:spPr bwMode="auto">
          <a:xfrm>
            <a:off x="1122363" y="720725"/>
            <a:ext cx="7231062"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5pPr>
            <a:lvl6pPr marL="25146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6pPr>
            <a:lvl7pPr marL="29718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7pPr>
            <a:lvl8pPr marL="34290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8pPr>
            <a:lvl9pPr marL="38862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9pPr>
          </a:lstStyle>
          <a:p>
            <a:pPr hangingPunct="1">
              <a:lnSpc>
                <a:spcPct val="100000"/>
              </a:lnSpc>
              <a:buClrTx/>
              <a:buFontTx/>
              <a:buNone/>
            </a:pPr>
            <a:r>
              <a:rPr lang="fr-FR" altLang="fr-FR" sz="3200">
                <a:latin typeface="Calibri" charset="0"/>
              </a:rPr>
              <a:t>Subventions privées/Mécénat d’Entreprise</a:t>
            </a:r>
          </a:p>
        </p:txBody>
      </p:sp>
      <p:sp>
        <p:nvSpPr>
          <p:cNvPr id="8196" name="Text Box 4"/>
          <p:cNvSpPr txBox="1">
            <a:spLocks noChangeArrowheads="1"/>
          </p:cNvSpPr>
          <p:nvPr/>
        </p:nvSpPr>
        <p:spPr bwMode="auto">
          <a:xfrm>
            <a:off x="1608138" y="1497013"/>
            <a:ext cx="1233487"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5pPr>
            <a:lvl6pPr marL="25146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6pPr>
            <a:lvl7pPr marL="29718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7pPr>
            <a:lvl8pPr marL="34290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8pPr>
            <a:lvl9pPr marL="38862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9pPr>
          </a:lstStyle>
          <a:p>
            <a:pPr>
              <a:buClrTx/>
              <a:buFontTx/>
              <a:buNone/>
            </a:pPr>
            <a:r>
              <a:rPr lang="fr-FR" altLang="fr-FR" sz="1500"/>
              <a:t>En Pratique </a:t>
            </a:r>
          </a:p>
        </p:txBody>
      </p:sp>
      <p:sp>
        <p:nvSpPr>
          <p:cNvPr id="8197" name="Text Box 5"/>
          <p:cNvSpPr txBox="1">
            <a:spLocks noChangeArrowheads="1"/>
          </p:cNvSpPr>
          <p:nvPr/>
        </p:nvSpPr>
        <p:spPr bwMode="auto">
          <a:xfrm>
            <a:off x="407988" y="1876425"/>
            <a:ext cx="8232775" cy="419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5pPr>
            <a:lvl6pPr marL="25146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6pPr>
            <a:lvl7pPr marL="29718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7pPr>
            <a:lvl8pPr marL="34290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8pPr>
            <a:lvl9pPr marL="38862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9pPr>
          </a:lstStyle>
          <a:p>
            <a:pPr>
              <a:buClrTx/>
              <a:buFontTx/>
              <a:buNone/>
            </a:pPr>
            <a:r>
              <a:rPr lang="fr-FR" altLang="fr-FR" dirty="0"/>
              <a:t>Il est préconisé à l'association de se faire confirmer son éligibilité à délivrer des certificats en adressant </a:t>
            </a:r>
            <a:r>
              <a:rPr lang="fr-FR" altLang="fr-FR" b="1" dirty="0"/>
              <a:t>une demande de rescrit fiscal</a:t>
            </a:r>
            <a:r>
              <a:rPr lang="fr-FR" altLang="fr-FR" dirty="0"/>
              <a:t> auprès de l’administration fiscale dont dépend le siège de l'association</a:t>
            </a:r>
          </a:p>
          <a:p>
            <a:pPr>
              <a:buClrTx/>
              <a:buFontTx/>
              <a:buNone/>
            </a:pPr>
            <a:r>
              <a:rPr lang="fr-FR" altLang="fr-FR" dirty="0"/>
              <a:t> </a:t>
            </a:r>
          </a:p>
          <a:p>
            <a:pPr>
              <a:buClrTx/>
              <a:buFontTx/>
              <a:buNone/>
            </a:pPr>
            <a:r>
              <a:rPr lang="fr-FR" altLang="fr-FR" dirty="0"/>
              <a:t>Cela se résume à faire une demande sur l'objet même de la question posée à savoir si l'association peut délivrer un reçu fiscal dans le cas précis décrit : </a:t>
            </a:r>
          </a:p>
          <a:p>
            <a:pPr>
              <a:buClrTx/>
              <a:buFontTx/>
              <a:buNone/>
            </a:pPr>
            <a:r>
              <a:rPr lang="fr-FR" altLang="fr-FR" dirty="0"/>
              <a:t> </a:t>
            </a:r>
          </a:p>
          <a:p>
            <a:pPr>
              <a:buClrTx/>
              <a:buFontTx/>
              <a:buNone/>
            </a:pPr>
            <a:r>
              <a:rPr lang="fr-FR" altLang="fr-FR" dirty="0"/>
              <a:t>Exemple : don d'une entreprise pour payer les maillots et les équipements de vos adhérents, fournir le devis etc...bref le maximum de détails.</a:t>
            </a:r>
          </a:p>
          <a:p>
            <a:pPr>
              <a:buClrTx/>
              <a:buFontTx/>
              <a:buNone/>
            </a:pPr>
            <a:endParaRPr lang="fr-FR" altLang="fr-FR" dirty="0"/>
          </a:p>
          <a:p>
            <a:pPr>
              <a:buClrTx/>
              <a:buFontTx/>
              <a:buNone/>
            </a:pPr>
            <a:r>
              <a:rPr lang="fr-FR" altLang="fr-FR" dirty="0"/>
              <a:t>Le rescrit fiscal permet à une association de poser une question à l'administration fiscale sur divers sujets et notamment sur la possibilité de délivrer des reçus fiscaux</a:t>
            </a:r>
          </a:p>
          <a:p>
            <a:pPr>
              <a:buClrTx/>
              <a:buFontTx/>
              <a:buNone/>
            </a:pPr>
            <a:endParaRPr lang="fr-FR" altLang="fr-FR" dirty="0"/>
          </a:p>
          <a:p>
            <a:pPr>
              <a:buClrTx/>
              <a:buFontTx/>
              <a:buNone/>
            </a:pPr>
            <a:r>
              <a:rPr lang="fr-FR" altLang="fr-FR" b="1" dirty="0"/>
              <a:t>Pour obtenir une réponse de l’administration fiscale, la question doit être posée de manière suffisamment explicite, précise et non équivoque.</a:t>
            </a:r>
          </a:p>
        </p:txBody>
      </p:sp>
    </p:spTree>
    <p:extLst>
      <p:ext uri="{BB962C8B-B14F-4D97-AF65-F5344CB8AC3E}">
        <p14:creationId xmlns:p14="http://schemas.microsoft.com/office/powerpoint/2010/main" val="2760706011"/>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4450"/>
            <a:ext cx="1016000" cy="9826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5813" y="107950"/>
            <a:ext cx="1900237" cy="8016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19" name="Rectangle 3"/>
          <p:cNvSpPr>
            <a:spLocks noChangeArrowheads="1"/>
          </p:cNvSpPr>
          <p:nvPr/>
        </p:nvSpPr>
        <p:spPr bwMode="auto">
          <a:xfrm>
            <a:off x="1122363" y="720725"/>
            <a:ext cx="7231062"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5pPr>
            <a:lvl6pPr marL="25146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6pPr>
            <a:lvl7pPr marL="29718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7pPr>
            <a:lvl8pPr marL="34290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8pPr>
            <a:lvl9pPr marL="38862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9pPr>
          </a:lstStyle>
          <a:p>
            <a:pPr hangingPunct="1">
              <a:lnSpc>
                <a:spcPct val="100000"/>
              </a:lnSpc>
              <a:buClrTx/>
              <a:buFontTx/>
              <a:buNone/>
            </a:pPr>
            <a:r>
              <a:rPr lang="fr-FR" altLang="fr-FR" sz="3200">
                <a:latin typeface="Calibri" charset="0"/>
              </a:rPr>
              <a:t>Subventions privées/Mécénat d’Entreprise</a:t>
            </a:r>
          </a:p>
        </p:txBody>
      </p:sp>
      <p:sp>
        <p:nvSpPr>
          <p:cNvPr id="9220" name="Text Box 4"/>
          <p:cNvSpPr txBox="1">
            <a:spLocks noChangeArrowheads="1"/>
          </p:cNvSpPr>
          <p:nvPr/>
        </p:nvSpPr>
        <p:spPr bwMode="auto">
          <a:xfrm>
            <a:off x="1608138" y="1497013"/>
            <a:ext cx="2397125"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5pPr>
            <a:lvl6pPr marL="25146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6pPr>
            <a:lvl7pPr marL="29718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7pPr>
            <a:lvl8pPr marL="34290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8pPr>
            <a:lvl9pPr marL="38862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9pPr>
          </a:lstStyle>
          <a:p>
            <a:pPr>
              <a:buClrTx/>
              <a:buFontTx/>
              <a:buNone/>
            </a:pPr>
            <a:r>
              <a:rPr lang="fr-FR" altLang="fr-FR" sz="1500"/>
              <a:t>Demande de rescrit fiscal </a:t>
            </a:r>
          </a:p>
        </p:txBody>
      </p:sp>
      <p:sp>
        <p:nvSpPr>
          <p:cNvPr id="9221" name="Text Box 5"/>
          <p:cNvSpPr txBox="1">
            <a:spLocks noChangeArrowheads="1"/>
          </p:cNvSpPr>
          <p:nvPr/>
        </p:nvSpPr>
        <p:spPr bwMode="auto">
          <a:xfrm>
            <a:off x="539750" y="2041525"/>
            <a:ext cx="7740650"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5pPr>
            <a:lvl6pPr marL="25146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6pPr>
            <a:lvl7pPr marL="29718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7pPr>
            <a:lvl8pPr marL="34290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8pPr>
            <a:lvl9pPr marL="38862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9pPr>
          </a:lstStyle>
          <a:p>
            <a:pPr>
              <a:buClrTx/>
              <a:buFontTx/>
              <a:buNone/>
            </a:pPr>
            <a:r>
              <a:rPr lang="fr-FR" altLang="fr-FR"/>
              <a:t>tableau récapitulatif mentionnant les différents éléments à mettre dans le cadre du rescrit fiscal :</a:t>
            </a:r>
          </a:p>
        </p:txBody>
      </p:sp>
      <p:pic>
        <p:nvPicPr>
          <p:cNvPr id="922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238" y="2879725"/>
            <a:ext cx="7902575" cy="22177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3" name="Text Box 7"/>
          <p:cNvSpPr txBox="1">
            <a:spLocks noChangeArrowheads="1"/>
          </p:cNvSpPr>
          <p:nvPr/>
        </p:nvSpPr>
        <p:spPr bwMode="auto">
          <a:xfrm>
            <a:off x="179388" y="5549900"/>
            <a:ext cx="9244012" cy="1112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5pPr>
            <a:lvl6pPr marL="25146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6pPr>
            <a:lvl7pPr marL="29718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7pPr>
            <a:lvl8pPr marL="34290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8pPr>
            <a:lvl9pPr marL="38862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9pPr>
          </a:lstStyle>
          <a:p>
            <a:pPr>
              <a:buClrTx/>
              <a:buFontTx/>
              <a:buNone/>
            </a:pPr>
            <a:r>
              <a:rPr lang="fr-FR" altLang="fr-FR"/>
              <a:t>La demande se fait par écrit auprès de la DGFIP du siège de l’association. </a:t>
            </a:r>
          </a:p>
          <a:p>
            <a:pPr>
              <a:buClrTx/>
              <a:buFontTx/>
              <a:buNone/>
            </a:pPr>
            <a:r>
              <a:rPr lang="fr-FR" altLang="fr-FR"/>
              <a:t>Elle doit être envoyée par LRAR ou faire l’objet d’un dépôt en main propre contre décharge.</a:t>
            </a:r>
          </a:p>
          <a:p>
            <a:pPr>
              <a:buClrTx/>
              <a:buFontTx/>
              <a:buNone/>
            </a:pPr>
            <a:r>
              <a:rPr lang="fr-FR" altLang="fr-FR"/>
              <a:t>Mail sur interrogation de DGFIP ? Traçabilité ?</a:t>
            </a:r>
          </a:p>
        </p:txBody>
      </p:sp>
    </p:spTree>
    <p:extLst>
      <p:ext uri="{BB962C8B-B14F-4D97-AF65-F5344CB8AC3E}">
        <p14:creationId xmlns:p14="http://schemas.microsoft.com/office/powerpoint/2010/main" val="4120919944"/>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4450"/>
            <a:ext cx="1016000" cy="9826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5813" y="107950"/>
            <a:ext cx="1900237" cy="8016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3" name="Rectangle 3"/>
          <p:cNvSpPr>
            <a:spLocks noChangeArrowheads="1"/>
          </p:cNvSpPr>
          <p:nvPr/>
        </p:nvSpPr>
        <p:spPr bwMode="auto">
          <a:xfrm>
            <a:off x="1122363" y="720725"/>
            <a:ext cx="7231062"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5pPr>
            <a:lvl6pPr marL="25146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6pPr>
            <a:lvl7pPr marL="29718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7pPr>
            <a:lvl8pPr marL="34290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8pPr>
            <a:lvl9pPr marL="38862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9pPr>
          </a:lstStyle>
          <a:p>
            <a:pPr hangingPunct="1">
              <a:lnSpc>
                <a:spcPct val="100000"/>
              </a:lnSpc>
              <a:buClrTx/>
              <a:buFontTx/>
              <a:buNone/>
            </a:pPr>
            <a:r>
              <a:rPr lang="fr-FR" altLang="fr-FR" sz="3200">
                <a:latin typeface="Calibri" charset="0"/>
              </a:rPr>
              <a:t>Subventions privées/Mécénat d’Entreprise</a:t>
            </a:r>
          </a:p>
        </p:txBody>
      </p:sp>
      <p:sp>
        <p:nvSpPr>
          <p:cNvPr id="10244" name="Text Box 4"/>
          <p:cNvSpPr txBox="1">
            <a:spLocks noChangeArrowheads="1"/>
          </p:cNvSpPr>
          <p:nvPr/>
        </p:nvSpPr>
        <p:spPr bwMode="auto">
          <a:xfrm>
            <a:off x="1608138" y="1497013"/>
            <a:ext cx="2397125"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5pPr>
            <a:lvl6pPr marL="25146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6pPr>
            <a:lvl7pPr marL="29718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7pPr>
            <a:lvl8pPr marL="34290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8pPr>
            <a:lvl9pPr marL="38862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9pPr>
          </a:lstStyle>
          <a:p>
            <a:pPr>
              <a:buClrTx/>
              <a:buFontTx/>
              <a:buNone/>
            </a:pPr>
            <a:r>
              <a:rPr lang="fr-FR" altLang="fr-FR" sz="1500"/>
              <a:t>Demande de rescrit fiscal </a:t>
            </a:r>
          </a:p>
        </p:txBody>
      </p:sp>
      <p:sp>
        <p:nvSpPr>
          <p:cNvPr id="10245" name="Text Box 5"/>
          <p:cNvSpPr txBox="1">
            <a:spLocks noChangeArrowheads="1"/>
          </p:cNvSpPr>
          <p:nvPr/>
        </p:nvSpPr>
        <p:spPr bwMode="auto">
          <a:xfrm>
            <a:off x="179388" y="1958975"/>
            <a:ext cx="8459787" cy="4700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5pPr>
            <a:lvl6pPr marL="25146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6pPr>
            <a:lvl7pPr marL="29718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7pPr>
            <a:lvl8pPr marL="34290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8pPr>
            <a:lvl9pPr marL="3886200" indent="-228600" defTabSz="449263" fontAlgn="base" hangingPunct="0">
              <a:lnSpc>
                <a:spcPct val="93000"/>
              </a:lnSpc>
              <a:spcBef>
                <a:spcPts val="63"/>
              </a:spcBef>
              <a:spcAft>
                <a:spcPts val="6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charset="0"/>
                <a:ea typeface="Microsoft YaHei" charset="-122"/>
              </a:defRPr>
            </a:lvl9pPr>
          </a:lstStyle>
          <a:p>
            <a:pPr>
              <a:buClrTx/>
              <a:buFontTx/>
              <a:buNone/>
            </a:pPr>
            <a:r>
              <a:rPr lang="fr-FR" altLang="fr-FR"/>
              <a:t>L’administration fiscale est tenue de statuer sur la possibilité d’émettre ou non un reçu, au plus tard dans les 3 mois à compter de la réception de la demande de rescrit fiscal. </a:t>
            </a:r>
          </a:p>
          <a:p>
            <a:pPr>
              <a:buClrTx/>
              <a:buFontTx/>
              <a:buNone/>
            </a:pPr>
            <a:r>
              <a:rPr lang="fr-FR" altLang="fr-FR"/>
              <a:t>Lorsque l’administration n’a pas répondu à la requête dans un délai de 3 mois, la demande est réputée tacitement acceptée.</a:t>
            </a:r>
          </a:p>
          <a:p>
            <a:pPr>
              <a:buClrTx/>
              <a:buFontTx/>
              <a:buNone/>
            </a:pPr>
            <a:endParaRPr lang="fr-FR" altLang="fr-FR" b="1"/>
          </a:p>
          <a:p>
            <a:pPr>
              <a:buClrTx/>
              <a:buFontTx/>
              <a:buNone/>
            </a:pPr>
            <a:r>
              <a:rPr lang="fr-FR" altLang="fr-FR" b="1"/>
              <a:t>Les risques pour l'association...il n’y en a pas  pas ...juste à savoir que  :</a:t>
            </a:r>
          </a:p>
          <a:p>
            <a:pPr>
              <a:buClrTx/>
              <a:buFontTx/>
              <a:buNone/>
            </a:pPr>
            <a:endParaRPr lang="fr-FR" altLang="fr-FR"/>
          </a:p>
          <a:p>
            <a:pPr>
              <a:buClrTx/>
              <a:buFontTx/>
              <a:buNone/>
            </a:pPr>
            <a:r>
              <a:rPr lang="fr-FR" altLang="fr-FR"/>
              <a:t>La législation sanctionne l’association en cas de délivrance irrégulière de reçus, états ou attestations, permettant à un contribuable d’obtenir une déduction du revenu imposable, un crédit d’impôt ou une réduction d’impôt.</a:t>
            </a:r>
          </a:p>
          <a:p>
            <a:pPr>
              <a:buClrTx/>
              <a:buFontTx/>
              <a:buNone/>
            </a:pPr>
            <a:r>
              <a:rPr lang="fr-FR" altLang="fr-FR" b="1"/>
              <a:t>D'où l'intérêt du rescrit fiscal.</a:t>
            </a:r>
          </a:p>
          <a:p>
            <a:pPr>
              <a:buClrTx/>
              <a:buFontTx/>
              <a:buNone/>
            </a:pPr>
            <a:r>
              <a:rPr lang="fr-FR" altLang="fr-FR"/>
              <a:t>L'article 1740 A du CGI prévoit que le taux de l’amende est égal à celui de la réduction d’impôt ou du crédit d’impôt en cause et son assiette est constituée par les sommes indûment mentionnées sur les documents délivrés.</a:t>
            </a:r>
          </a:p>
          <a:p>
            <a:pPr>
              <a:buClrTx/>
              <a:buFontTx/>
              <a:buNone/>
            </a:pPr>
            <a:r>
              <a:rPr lang="fr-FR" altLang="fr-FR"/>
              <a:t>Lorsque ces derniers ne mentionnent pas une somme ou lorsqu’ils portent sur une déduction du revenu ou du bénéfice, </a:t>
            </a:r>
            <a:r>
              <a:rPr lang="fr-FR" altLang="fr-FR" b="1"/>
              <a:t>l’amende est égale au montant de l’avantage fiscal indûment obtenu.</a:t>
            </a:r>
          </a:p>
        </p:txBody>
      </p:sp>
    </p:spTree>
    <p:extLst>
      <p:ext uri="{BB962C8B-B14F-4D97-AF65-F5344CB8AC3E}">
        <p14:creationId xmlns:p14="http://schemas.microsoft.com/office/powerpoint/2010/main" val="758148964"/>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A253948-7845-BB48-97EC-634D3D153E1F}"/>
              </a:ext>
            </a:extLst>
          </p:cNvPr>
          <p:cNvSpPr>
            <a:spLocks noGrp="1"/>
          </p:cNvSpPr>
          <p:nvPr>
            <p:ph type="title"/>
          </p:nvPr>
        </p:nvSpPr>
        <p:spPr/>
        <p:txBody>
          <a:bodyPr/>
          <a:lstStyle/>
          <a:p>
            <a:r>
              <a:rPr lang="fr-FR" dirty="0">
                <a:solidFill>
                  <a:srgbClr val="B6292C"/>
                </a:solidFill>
              </a:rPr>
              <a:t>Jeunes</a:t>
            </a:r>
          </a:p>
        </p:txBody>
      </p:sp>
      <p:sp>
        <p:nvSpPr>
          <p:cNvPr id="3" name="Espace réservé du texte 2">
            <a:extLst>
              <a:ext uri="{FF2B5EF4-FFF2-40B4-BE49-F238E27FC236}">
                <a16:creationId xmlns="" xmlns:a16="http://schemas.microsoft.com/office/drawing/2014/main" id="{6215F6D1-1F9C-C243-96C1-273E5005A0FC}"/>
              </a:ext>
            </a:extLst>
          </p:cNvPr>
          <p:cNvSpPr>
            <a:spLocks noGrp="1"/>
          </p:cNvSpPr>
          <p:nvPr>
            <p:ph type="body" sz="quarter" idx="12"/>
          </p:nvPr>
        </p:nvSpPr>
        <p:spPr/>
        <p:txBody>
          <a:bodyPr/>
          <a:lstStyle/>
          <a:p>
            <a:r>
              <a:rPr lang="fr-FR" dirty="0"/>
              <a:t>Saison 2023-2024</a:t>
            </a:r>
          </a:p>
        </p:txBody>
      </p:sp>
    </p:spTree>
    <p:extLst>
      <p:ext uri="{BB962C8B-B14F-4D97-AF65-F5344CB8AC3E}">
        <p14:creationId xmlns:p14="http://schemas.microsoft.com/office/powerpoint/2010/main" val="40715975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 xmlns:a16="http://schemas.microsoft.com/office/drawing/2014/main" id="{F2DB7186-7D7A-DF4F-A605-A2BC591F3D7B}"/>
              </a:ext>
            </a:extLst>
          </p:cNvPr>
          <p:cNvSpPr>
            <a:spLocks noGrp="1"/>
          </p:cNvSpPr>
          <p:nvPr>
            <p:ph type="body" sz="quarter" idx="10"/>
          </p:nvPr>
        </p:nvSpPr>
        <p:spPr>
          <a:xfrm>
            <a:off x="1214521" y="824237"/>
            <a:ext cx="6714958" cy="495089"/>
          </a:xfrm>
        </p:spPr>
        <p:txBody>
          <a:bodyPr/>
          <a:lstStyle/>
          <a:p>
            <a:r>
              <a:rPr lang="fr-FR" dirty="0"/>
              <a:t>Compte rendu 2023</a:t>
            </a:r>
          </a:p>
        </p:txBody>
      </p:sp>
      <p:sp>
        <p:nvSpPr>
          <p:cNvPr id="4" name="Espace réservé du texte 3">
            <a:extLst>
              <a:ext uri="{FF2B5EF4-FFF2-40B4-BE49-F238E27FC236}">
                <a16:creationId xmlns="" xmlns:a16="http://schemas.microsoft.com/office/drawing/2014/main" id="{E647A9CB-6AB4-644B-90D4-DC6B39160F72}"/>
              </a:ext>
            </a:extLst>
          </p:cNvPr>
          <p:cNvSpPr>
            <a:spLocks noGrp="1"/>
          </p:cNvSpPr>
          <p:nvPr>
            <p:ph type="body" sz="quarter" idx="11"/>
          </p:nvPr>
        </p:nvSpPr>
        <p:spPr>
          <a:xfrm>
            <a:off x="2690047" y="1888157"/>
            <a:ext cx="6355967" cy="4213879"/>
          </a:xfrm>
        </p:spPr>
        <p:txBody>
          <a:bodyPr>
            <a:normAutofit/>
          </a:bodyPr>
          <a:lstStyle/>
          <a:p>
            <a:r>
              <a:rPr lang="fr-FR" dirty="0"/>
              <a:t>Critérium Départemental - Penchard</a:t>
            </a:r>
          </a:p>
          <a:p>
            <a:endParaRPr lang="fr-FR" dirty="0"/>
          </a:p>
          <a:p>
            <a:r>
              <a:rPr lang="fr-FR" dirty="0"/>
              <a:t>Critérium National et CER- Rambouillet</a:t>
            </a:r>
          </a:p>
          <a:p>
            <a:endParaRPr lang="fr-FR" dirty="0"/>
          </a:p>
          <a:p>
            <a:r>
              <a:rPr lang="fr-FR" dirty="0"/>
              <a:t>Critérium Régional – Buthiers</a:t>
            </a:r>
          </a:p>
          <a:p>
            <a:endParaRPr lang="fr-FR" dirty="0"/>
          </a:p>
          <a:p>
            <a:r>
              <a:rPr lang="fr-FR" dirty="0"/>
              <a:t>CER Régional - Argenteuil</a:t>
            </a:r>
          </a:p>
          <a:p>
            <a:endParaRPr lang="fr-FR" dirty="0"/>
          </a:p>
          <a:p>
            <a:r>
              <a:rPr lang="fr-FR" dirty="0"/>
              <a:t> Séjour Jeune Régional – Clécy</a:t>
            </a:r>
          </a:p>
          <a:p>
            <a:endParaRPr lang="fr-FR" dirty="0"/>
          </a:p>
          <a:p>
            <a:r>
              <a:rPr lang="fr-FR" dirty="0"/>
              <a:t>CER Européen - Monténégro</a:t>
            </a:r>
          </a:p>
        </p:txBody>
      </p:sp>
    </p:spTree>
    <p:extLst>
      <p:ext uri="{BB962C8B-B14F-4D97-AF65-F5344CB8AC3E}">
        <p14:creationId xmlns:p14="http://schemas.microsoft.com/office/powerpoint/2010/main" val="11452196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3DB71206-9764-1A6C-1432-50347B951130}"/>
              </a:ext>
            </a:extLst>
          </p:cNvPr>
          <p:cNvSpPr>
            <a:spLocks noGrp="1"/>
          </p:cNvSpPr>
          <p:nvPr>
            <p:ph type="body" sz="quarter" idx="11"/>
          </p:nvPr>
        </p:nvSpPr>
        <p:spPr>
          <a:xfrm>
            <a:off x="1501785" y="1160115"/>
            <a:ext cx="6774025" cy="5066383"/>
          </a:xfrm>
        </p:spPr>
        <p:txBody>
          <a:bodyPr>
            <a:normAutofit lnSpcReduction="10000"/>
          </a:bodyPr>
          <a:lstStyle/>
          <a:p>
            <a:r>
              <a:rPr lang="fr-FR" dirty="0"/>
              <a:t>Il s’est déroulé en avril Dans la commune de Penchard, proche de Meaux. Grand merci à </a:t>
            </a:r>
            <a:r>
              <a:rPr lang="fr-FR" dirty="0" err="1"/>
              <a:t>Chistian</a:t>
            </a:r>
            <a:r>
              <a:rPr lang="fr-FR" dirty="0"/>
              <a:t> et au maire de la commune pour leur implication,</a:t>
            </a:r>
          </a:p>
          <a:p>
            <a:r>
              <a:rPr lang="fr-FR" dirty="0"/>
              <a:t>Solution de replis suite à l’impossibilité de le faire à </a:t>
            </a:r>
            <a:r>
              <a:rPr lang="fr-FR" dirty="0" err="1"/>
              <a:t>Gretz</a:t>
            </a:r>
            <a:r>
              <a:rPr lang="fr-FR" dirty="0"/>
              <a:t> comme prévu initialement.</a:t>
            </a:r>
          </a:p>
          <a:p>
            <a:r>
              <a:rPr lang="fr-FR" dirty="0"/>
              <a:t>La météo matinale à perturber l’organisation. Ainsi le CER initialement prévu en extérieur a du se faire dans un espace intérieur beaucoup plus petit. Tout le monde a dû se replier en intérieur, alors que le départ des épreuves se faisait au stade. Dans le chaos ambiant, des feuilles de résultats ont été égarées, rajoutant une attente déjà longue.</a:t>
            </a:r>
          </a:p>
          <a:p>
            <a:r>
              <a:rPr lang="fr-FR" dirty="0"/>
              <a:t>Je retiens toutefois la première participation des jeunes de Pontault-Combault et de Chevry-Cossigny, sans oublier ceux d’Othis.</a:t>
            </a:r>
          </a:p>
          <a:p>
            <a:r>
              <a:rPr lang="fr-FR" dirty="0"/>
              <a:t>En VTT, </a:t>
            </a:r>
            <a:r>
              <a:rPr lang="fr-FR" dirty="0" err="1"/>
              <a:t>Teliau</a:t>
            </a:r>
            <a:r>
              <a:rPr lang="fr-FR" dirty="0"/>
              <a:t> de Chevry-Cossigny se qualifie pour le national – Malgré le soutien de J-Pierre Delaforge, Ugo </a:t>
            </a:r>
            <a:r>
              <a:rPr lang="fr-FR" dirty="0" err="1"/>
              <a:t>Busseti</a:t>
            </a:r>
            <a:r>
              <a:rPr lang="fr-FR" dirty="0"/>
              <a:t> d’Otis n’a pas été retenu en raison du nombre de qualifiés très limité.</a:t>
            </a:r>
          </a:p>
        </p:txBody>
      </p:sp>
      <p:sp>
        <p:nvSpPr>
          <p:cNvPr id="15" name="Title 1">
            <a:extLst>
              <a:ext uri="{FF2B5EF4-FFF2-40B4-BE49-F238E27FC236}">
                <a16:creationId xmlns="" xmlns:a16="http://schemas.microsoft.com/office/drawing/2014/main" id="{B41130E0-05ED-E3B7-5171-D35670B1E09F}"/>
              </a:ext>
            </a:extLst>
          </p:cNvPr>
          <p:cNvSpPr>
            <a:spLocks noGrp="1"/>
          </p:cNvSpPr>
          <p:nvPr>
            <p:ph type="title"/>
          </p:nvPr>
        </p:nvSpPr>
        <p:spPr>
          <a:xfrm>
            <a:off x="1483567" y="631502"/>
            <a:ext cx="6774025" cy="609470"/>
          </a:xfrm>
        </p:spPr>
        <p:txBody>
          <a:bodyPr>
            <a:normAutofit/>
          </a:bodyPr>
          <a:lstStyle/>
          <a:p>
            <a:r>
              <a:rPr lang="fr-FR" sz="2800" dirty="0">
                <a:solidFill>
                  <a:srgbClr val="C00000"/>
                </a:solidFill>
              </a:rPr>
              <a:t>Critérium Départemental - Penchard</a:t>
            </a:r>
            <a:endParaRPr lang="en-US" sz="2800" dirty="0">
              <a:solidFill>
                <a:srgbClr val="C00000"/>
              </a:solidFill>
            </a:endParaRPr>
          </a:p>
        </p:txBody>
      </p:sp>
    </p:spTree>
    <p:extLst>
      <p:ext uri="{BB962C8B-B14F-4D97-AF65-F5344CB8AC3E}">
        <p14:creationId xmlns:p14="http://schemas.microsoft.com/office/powerpoint/2010/main" val="18405087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3DB71206-9764-1A6C-1432-50347B951130}"/>
              </a:ext>
            </a:extLst>
          </p:cNvPr>
          <p:cNvSpPr>
            <a:spLocks noGrp="1"/>
          </p:cNvSpPr>
          <p:nvPr>
            <p:ph type="body" sz="quarter" idx="11"/>
          </p:nvPr>
        </p:nvSpPr>
        <p:spPr>
          <a:xfrm>
            <a:off x="1188635" y="1059907"/>
            <a:ext cx="5118033" cy="5066383"/>
          </a:xfrm>
        </p:spPr>
        <p:txBody>
          <a:bodyPr>
            <a:normAutofit fontScale="92500" lnSpcReduction="10000"/>
          </a:bodyPr>
          <a:lstStyle/>
          <a:p>
            <a:r>
              <a:rPr lang="fr-FR" dirty="0"/>
              <a:t>Il s’est déroulé en mai au sein de la bergerie National contiguë à la forêt</a:t>
            </a:r>
          </a:p>
          <a:p>
            <a:r>
              <a:rPr lang="fr-FR" dirty="0"/>
              <a:t>Le CER s’est dérouler dans les locaux de l’hippodrome de Rambouillet</a:t>
            </a:r>
          </a:p>
          <a:p>
            <a:r>
              <a:rPr lang="fr-FR" dirty="0"/>
              <a:t>Quelques lacunes d’organisation logistique</a:t>
            </a:r>
          </a:p>
          <a:p>
            <a:r>
              <a:rPr lang="fr-FR" dirty="0"/>
              <a:t>Nos routiers n’ont pas démérité, mais au niveau national, la concurrence est rude, notamment face au Grand Est qui squatte comme d’habitude les podiums, tout comme en VTT. Cependant, Shana du CVL et Sarah du 95 remportent en binôme, la première place des cadettes. Les garçons sont eux au pied du podium, un 4eme et deux autres 6</a:t>
            </a:r>
            <a:r>
              <a:rPr lang="fr-FR" baseline="30000" dirty="0"/>
              <a:t>e.</a:t>
            </a:r>
            <a:endParaRPr lang="fr-FR" dirty="0"/>
          </a:p>
          <a:p>
            <a:r>
              <a:rPr lang="fr-FR" dirty="0"/>
              <a:t>En VTT, la concurrence est encore plus dure. Un seul francilien parvient à monter sur le podium à la 3eme place en Junior.</a:t>
            </a:r>
          </a:p>
          <a:p>
            <a:r>
              <a:rPr lang="fr-FR" dirty="0"/>
              <a:t>Notre satisfaction vient de </a:t>
            </a:r>
            <a:r>
              <a:rPr lang="fr-FR" dirty="0" err="1"/>
              <a:t>Teliau</a:t>
            </a:r>
            <a:r>
              <a:rPr lang="fr-FR" dirty="0"/>
              <a:t>, un jeune de Chevry-Cossigny qui se hisse à la 5eme place pour sa première participation.</a:t>
            </a:r>
          </a:p>
        </p:txBody>
      </p:sp>
      <p:pic>
        <p:nvPicPr>
          <p:cNvPr id="6" name="Image 5" descr="Une image contenant ciel, personne, plein air, chaussures&#10;&#10;Description générée automatiquement">
            <a:extLst>
              <a:ext uri="{FF2B5EF4-FFF2-40B4-BE49-F238E27FC236}">
                <a16:creationId xmlns="" xmlns:a16="http://schemas.microsoft.com/office/drawing/2014/main" id="{1F704B69-AF26-3C14-187E-6E8C366419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07493" y="1025604"/>
            <a:ext cx="2395343" cy="4258388"/>
          </a:xfrm>
          <a:prstGeom prst="rect">
            <a:avLst/>
          </a:prstGeom>
        </p:spPr>
      </p:pic>
      <p:sp>
        <p:nvSpPr>
          <p:cNvPr id="15" name="Title 1">
            <a:extLst>
              <a:ext uri="{FF2B5EF4-FFF2-40B4-BE49-F238E27FC236}">
                <a16:creationId xmlns="" xmlns:a16="http://schemas.microsoft.com/office/drawing/2014/main" id="{B41130E0-05ED-E3B7-5171-D35670B1E09F}"/>
              </a:ext>
            </a:extLst>
          </p:cNvPr>
          <p:cNvSpPr>
            <a:spLocks noGrp="1"/>
          </p:cNvSpPr>
          <p:nvPr>
            <p:ph type="title"/>
          </p:nvPr>
        </p:nvSpPr>
        <p:spPr>
          <a:xfrm>
            <a:off x="1483567" y="631502"/>
            <a:ext cx="6774025" cy="609470"/>
          </a:xfrm>
        </p:spPr>
        <p:txBody>
          <a:bodyPr>
            <a:normAutofit fontScale="90000"/>
          </a:bodyPr>
          <a:lstStyle/>
          <a:p>
            <a:r>
              <a:rPr lang="fr-FR" sz="2800" dirty="0">
                <a:solidFill>
                  <a:srgbClr val="C00000"/>
                </a:solidFill>
              </a:rPr>
              <a:t>Critérium National - Rambouillet</a:t>
            </a:r>
            <a:br>
              <a:rPr lang="fr-FR" sz="2800" dirty="0">
                <a:solidFill>
                  <a:srgbClr val="C00000"/>
                </a:solidFill>
              </a:rPr>
            </a:br>
            <a:endParaRPr lang="en-US" sz="2800" dirty="0">
              <a:solidFill>
                <a:srgbClr val="C00000"/>
              </a:solidFill>
            </a:endParaRPr>
          </a:p>
        </p:txBody>
      </p:sp>
    </p:spTree>
    <p:extLst>
      <p:ext uri="{BB962C8B-B14F-4D97-AF65-F5344CB8AC3E}">
        <p14:creationId xmlns:p14="http://schemas.microsoft.com/office/powerpoint/2010/main" val="27890413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 xmlns:a16="http://schemas.microsoft.com/office/drawing/2014/main" id="{F509D6DD-9B81-E8C9-5443-1E2511898514}"/>
              </a:ext>
            </a:extLst>
          </p:cNvPr>
          <p:cNvSpPr>
            <a:spLocks noGrp="1"/>
          </p:cNvSpPr>
          <p:nvPr>
            <p:ph type="title"/>
          </p:nvPr>
        </p:nvSpPr>
        <p:spPr>
          <a:xfrm>
            <a:off x="793102" y="622171"/>
            <a:ext cx="3517641" cy="971239"/>
          </a:xfrm>
        </p:spPr>
        <p:txBody>
          <a:bodyPr>
            <a:normAutofit fontScale="90000"/>
          </a:bodyPr>
          <a:lstStyle/>
          <a:p>
            <a:r>
              <a:rPr lang="fr-FR" dirty="0"/>
              <a:t>Critérium Régional   Buthiers</a:t>
            </a:r>
            <a:endParaRPr lang="en-US" dirty="0"/>
          </a:p>
        </p:txBody>
      </p:sp>
      <p:pic>
        <p:nvPicPr>
          <p:cNvPr id="6" name="Image 5" descr="Une image contenant casque, Casque de vélo, personne, plein air&#10;&#10;Description générée automatiquement">
            <a:extLst>
              <a:ext uri="{FF2B5EF4-FFF2-40B4-BE49-F238E27FC236}">
                <a16:creationId xmlns="" xmlns:a16="http://schemas.microsoft.com/office/drawing/2014/main" id="{41A4B347-65A3-B12D-D24A-E139610B271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
          <a:stretch/>
        </p:blipFill>
        <p:spPr>
          <a:xfrm>
            <a:off x="5806390" y="1593410"/>
            <a:ext cx="3300032" cy="3474314"/>
          </a:xfrm>
          <a:prstGeom prst="rect">
            <a:avLst/>
          </a:prstGeom>
          <a:noFill/>
        </p:spPr>
      </p:pic>
      <p:sp>
        <p:nvSpPr>
          <p:cNvPr id="3" name="Espace réservé du texte 2">
            <a:extLst>
              <a:ext uri="{FF2B5EF4-FFF2-40B4-BE49-F238E27FC236}">
                <a16:creationId xmlns="" xmlns:a16="http://schemas.microsoft.com/office/drawing/2014/main" id="{903A76C3-CA21-0AFF-F015-13F47155DAE8}"/>
              </a:ext>
            </a:extLst>
          </p:cNvPr>
          <p:cNvSpPr>
            <a:spLocks noGrp="1"/>
          </p:cNvSpPr>
          <p:nvPr>
            <p:ph type="body" sz="half" idx="2"/>
          </p:nvPr>
        </p:nvSpPr>
        <p:spPr>
          <a:xfrm>
            <a:off x="2120861" y="1593410"/>
            <a:ext cx="3517641" cy="4167413"/>
          </a:xfrm>
        </p:spPr>
        <p:txBody>
          <a:bodyPr>
            <a:normAutofit/>
          </a:bodyPr>
          <a:lstStyle/>
          <a:p>
            <a:r>
              <a:rPr lang="fr-FR" dirty="0"/>
              <a:t>Il s’est déroulé mi-juin à la base de loisir régionale, temple du VTT.</a:t>
            </a:r>
          </a:p>
          <a:p>
            <a:r>
              <a:rPr lang="fr-FR" dirty="0"/>
              <a:t>Les vététistes ont dû affronter le sable du massif de la forêt de Fontainebleau.</a:t>
            </a:r>
          </a:p>
          <a:p>
            <a:r>
              <a:rPr lang="fr-FR" dirty="0"/>
              <a:t>Le site est particulièrement adapté à la mania VTT qui était assez difficile.</a:t>
            </a:r>
          </a:p>
          <a:p>
            <a:r>
              <a:rPr lang="fr-FR" dirty="0"/>
              <a:t>Comme d’habitude, le CVL et l’un des seuls clubs avec des jeunes routiers mais le 95 et le 78 commencent à en présenter.</a:t>
            </a:r>
          </a:p>
          <a:p>
            <a:r>
              <a:rPr lang="fr-FR" dirty="0"/>
              <a:t>La  route ne présentait pas de difficulté particulière, représenté comme d’habitude par le CVL.</a:t>
            </a:r>
          </a:p>
        </p:txBody>
      </p:sp>
    </p:spTree>
    <p:extLst>
      <p:ext uri="{BB962C8B-B14F-4D97-AF65-F5344CB8AC3E}">
        <p14:creationId xmlns:p14="http://schemas.microsoft.com/office/powerpoint/2010/main" val="106463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AB7924C-E7C1-614F-EEDD-36A49B97D012}"/>
              </a:ext>
            </a:extLst>
          </p:cNvPr>
          <p:cNvSpPr>
            <a:spLocks noGrp="1"/>
          </p:cNvSpPr>
          <p:nvPr>
            <p:ph type="title"/>
          </p:nvPr>
        </p:nvSpPr>
        <p:spPr/>
        <p:txBody>
          <a:bodyPr/>
          <a:lstStyle/>
          <a:p>
            <a:r>
              <a:rPr lang="fr-FR" dirty="0"/>
              <a:t>Calendrier fédéral</a:t>
            </a:r>
          </a:p>
        </p:txBody>
      </p:sp>
      <p:sp>
        <p:nvSpPr>
          <p:cNvPr id="3" name="Espace réservé du texte 2">
            <a:extLst>
              <a:ext uri="{FF2B5EF4-FFF2-40B4-BE49-F238E27FC236}">
                <a16:creationId xmlns="" xmlns:a16="http://schemas.microsoft.com/office/drawing/2014/main" id="{D91E7BEB-41BD-7B85-563E-BB0B54EBFDA9}"/>
              </a:ext>
            </a:extLst>
          </p:cNvPr>
          <p:cNvSpPr>
            <a:spLocks noGrp="1"/>
          </p:cNvSpPr>
          <p:nvPr>
            <p:ph type="body" sz="quarter" idx="10"/>
          </p:nvPr>
        </p:nvSpPr>
        <p:spPr>
          <a:xfrm>
            <a:off x="625151" y="1753360"/>
            <a:ext cx="8440668" cy="4031619"/>
          </a:xfrm>
        </p:spPr>
        <p:txBody>
          <a:bodyPr>
            <a:normAutofit/>
          </a:bodyPr>
          <a:lstStyle/>
          <a:p>
            <a:pPr marL="342900" indent="-342900">
              <a:buFont typeface="Arial" panose="020B0604020202020204" pitchFamily="34" charset="0"/>
              <a:buChar char="•"/>
            </a:pPr>
            <a:r>
              <a:rPr lang="fr-FR" sz="2000" b="1" dirty="0">
                <a:solidFill>
                  <a:srgbClr val="162D86"/>
                </a:solidFill>
              </a:rPr>
              <a:t>AG fédérale à Troyes le 9 et 10 décembre</a:t>
            </a:r>
          </a:p>
          <a:p>
            <a:pPr marL="342900" indent="-342900">
              <a:buFont typeface="Arial" panose="020B0604020202020204" pitchFamily="34" charset="0"/>
              <a:buChar char="•"/>
            </a:pPr>
            <a:endParaRPr lang="fr-FR" sz="2000" b="1" dirty="0">
              <a:solidFill>
                <a:srgbClr val="162D86"/>
              </a:solidFill>
            </a:endParaRPr>
          </a:p>
          <a:p>
            <a:pPr marL="342900" indent="-342900">
              <a:buFont typeface="Arial" panose="020B0604020202020204" pitchFamily="34" charset="0"/>
              <a:buChar char="•"/>
            </a:pPr>
            <a:r>
              <a:rPr lang="fr-FR" sz="2000" b="1" dirty="0">
                <a:solidFill>
                  <a:srgbClr val="162D86"/>
                </a:solidFill>
              </a:rPr>
              <a:t>Ensemble à vélo (H/F):</a:t>
            </a:r>
          </a:p>
          <a:p>
            <a:pPr marL="1143000" lvl="1">
              <a:buFont typeface="Arial" panose="020B0604020202020204" pitchFamily="34" charset="0"/>
              <a:buChar char="•"/>
            </a:pPr>
            <a:r>
              <a:rPr lang="fr-FR" sz="1500" b="1" dirty="0">
                <a:solidFill>
                  <a:srgbClr val="162D86"/>
                </a:solidFill>
              </a:rPr>
              <a:t>1</a:t>
            </a:r>
            <a:r>
              <a:rPr lang="fr-FR" sz="1500" b="1" baseline="30000" dirty="0">
                <a:solidFill>
                  <a:srgbClr val="162D86"/>
                </a:solidFill>
              </a:rPr>
              <a:t>er</a:t>
            </a:r>
            <a:r>
              <a:rPr lang="fr-FR" sz="1500" b="1" dirty="0">
                <a:solidFill>
                  <a:srgbClr val="162D86"/>
                </a:solidFill>
              </a:rPr>
              <a:t> juin ; Accueil des provinciaux et </a:t>
            </a:r>
            <a:r>
              <a:rPr lang="fr-FR" sz="1500" b="1" dirty="0" err="1">
                <a:solidFill>
                  <a:srgbClr val="162D86"/>
                </a:solidFill>
              </a:rPr>
              <a:t>cyclodecouvertes</a:t>
            </a:r>
            <a:r>
              <a:rPr lang="fr-FR" sz="1500" b="1" dirty="0">
                <a:solidFill>
                  <a:srgbClr val="162D86"/>
                </a:solidFill>
              </a:rPr>
              <a:t> à ou autour de Paris</a:t>
            </a:r>
          </a:p>
          <a:p>
            <a:pPr marL="1143000" lvl="1">
              <a:buFont typeface="Arial" panose="020B0604020202020204" pitchFamily="34" charset="0"/>
              <a:buChar char="•"/>
            </a:pPr>
            <a:r>
              <a:rPr lang="fr-FR" sz="1500" b="1" dirty="0">
                <a:solidFill>
                  <a:srgbClr val="162D86"/>
                </a:solidFill>
              </a:rPr>
              <a:t>2 juin 2024 : Rassemblement sur Paris</a:t>
            </a:r>
          </a:p>
          <a:p>
            <a:pPr marL="1143000" lvl="1">
              <a:buFont typeface="Arial" panose="020B0604020202020204" pitchFamily="34" charset="0"/>
              <a:buChar char="•"/>
            </a:pPr>
            <a:endParaRPr lang="fr-FR" sz="1500" b="1" dirty="0">
              <a:solidFill>
                <a:srgbClr val="162D86"/>
              </a:solidFill>
            </a:endParaRPr>
          </a:p>
          <a:p>
            <a:pPr marL="342900" indent="-342900">
              <a:buFont typeface="Arial" panose="020B0604020202020204" pitchFamily="34" charset="0"/>
              <a:buChar char="•"/>
            </a:pPr>
            <a:r>
              <a:rPr lang="fr-FR" sz="2000" b="1" dirty="0">
                <a:solidFill>
                  <a:srgbClr val="162D86"/>
                </a:solidFill>
              </a:rPr>
              <a:t>Semaine fédérale à Roanne du 20 au 27 juillet 2024</a:t>
            </a:r>
          </a:p>
          <a:p>
            <a:pPr marL="342900" indent="-342900">
              <a:buFont typeface="Arial" panose="020B0604020202020204" pitchFamily="34" charset="0"/>
              <a:buChar char="•"/>
            </a:pPr>
            <a:endParaRPr lang="fr-FR" sz="2000" b="1" dirty="0">
              <a:solidFill>
                <a:srgbClr val="162D86"/>
              </a:solidFill>
            </a:endParaRPr>
          </a:p>
          <a:p>
            <a:pPr marL="342900" indent="-342900">
              <a:buFont typeface="Arial" panose="020B0604020202020204" pitchFamily="34" charset="0"/>
              <a:buChar char="•"/>
            </a:pPr>
            <a:r>
              <a:rPr lang="fr-FR" sz="2000" b="1" dirty="0">
                <a:solidFill>
                  <a:srgbClr val="162D86"/>
                </a:solidFill>
              </a:rPr>
              <a:t>Décembre 2024 : AG élective (parité) à Paris</a:t>
            </a:r>
          </a:p>
          <a:p>
            <a:endParaRPr lang="fr-FR" dirty="0"/>
          </a:p>
        </p:txBody>
      </p:sp>
      <p:sp>
        <p:nvSpPr>
          <p:cNvPr id="16" name="Espace réservé du texte 2">
            <a:extLst>
              <a:ext uri="{FF2B5EF4-FFF2-40B4-BE49-F238E27FC236}">
                <a16:creationId xmlns="" xmlns:a16="http://schemas.microsoft.com/office/drawing/2014/main" id="{2D3FF8E5-E14A-C7D7-8957-9B57A7B4DB58}"/>
              </a:ext>
            </a:extLst>
          </p:cNvPr>
          <p:cNvSpPr txBox="1">
            <a:spLocks/>
          </p:cNvSpPr>
          <p:nvPr/>
        </p:nvSpPr>
        <p:spPr>
          <a:xfrm>
            <a:off x="1179120" y="2466273"/>
            <a:ext cx="6554788" cy="96059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B8292C"/>
              </a:buClr>
              <a:buSzPct val="150000"/>
              <a:buFont typeface="ArialUnicodeMS" panose="020B0604020202020204" pitchFamily="34" charset="-128"/>
              <a:buNone/>
              <a:defRPr sz="2500" kern="1200">
                <a:solidFill>
                  <a:srgbClr val="B6292C"/>
                </a:solidFill>
                <a:latin typeface="Futura Medium" panose="020B0602020204020303" pitchFamily="34" charset="-79"/>
                <a:ea typeface="+mn-ea"/>
                <a:cs typeface="Futura Medium" panose="020B0602020204020303" pitchFamily="34" charset="-79"/>
              </a:defRPr>
            </a:lvl1pPr>
            <a:lvl2pPr marL="800100" indent="-342900" algn="l" defTabSz="914400" rtl="0" eaLnBrk="1" latinLnBrk="0" hangingPunct="1">
              <a:lnSpc>
                <a:spcPct val="90000"/>
              </a:lnSpc>
              <a:spcBef>
                <a:spcPts val="500"/>
              </a:spcBef>
              <a:buClr>
                <a:srgbClr val="7C9BC0"/>
              </a:buClr>
              <a:buSzPct val="120000"/>
              <a:buFont typeface="HiraginoSans-W3" panose="020B0400000000000000" pitchFamily="34" charset="-128"/>
              <a:buChar char="◎"/>
              <a:defRPr sz="2000" kern="1200">
                <a:solidFill>
                  <a:schemeClr val="tx1">
                    <a:lumMod val="65000"/>
                    <a:lumOff val="35000"/>
                  </a:schemeClr>
                </a:solidFill>
                <a:latin typeface="Futura Medium" panose="020B0602020204020303" pitchFamily="34" charset="-79"/>
                <a:ea typeface="+mn-ea"/>
                <a:cs typeface="Futura Medium" panose="020B0602020204020303" pitchFamily="34" charset="-79"/>
              </a:defRPr>
            </a:lvl2pPr>
            <a:lvl3pPr marL="1143000" indent="-228600" algn="l" defTabSz="914400" rtl="0" eaLnBrk="1" latinLnBrk="0" hangingPunct="1">
              <a:lnSpc>
                <a:spcPct val="90000"/>
              </a:lnSpc>
              <a:spcBef>
                <a:spcPts val="500"/>
              </a:spcBef>
              <a:buClr>
                <a:srgbClr val="7C9BC0"/>
              </a:buClr>
              <a:buSzPct val="120000"/>
              <a:buFont typeface="LucidaGrande" panose="020B0600040502020204" pitchFamily="34" charset="0"/>
              <a:buChar char="○"/>
              <a:defRPr sz="1800" kern="1200">
                <a:solidFill>
                  <a:schemeClr val="tx1">
                    <a:lumMod val="65000"/>
                    <a:lumOff val="35000"/>
                  </a:schemeClr>
                </a:solidFill>
                <a:latin typeface="Futura Medium" panose="020B0602020204020303" pitchFamily="34" charset="-79"/>
                <a:ea typeface="+mn-ea"/>
                <a:cs typeface="Futura Medium" panose="020B06020202040203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Futura Medium" panose="020B0602020204020303" pitchFamily="34" charset="-79"/>
                <a:ea typeface="+mn-ea"/>
                <a:cs typeface="Futura Medium" panose="020B06020202040203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fr-FR" dirty="0"/>
          </a:p>
        </p:txBody>
      </p:sp>
    </p:spTree>
    <p:extLst>
      <p:ext uri="{BB962C8B-B14F-4D97-AF65-F5344CB8AC3E}">
        <p14:creationId xmlns:p14="http://schemas.microsoft.com/office/powerpoint/2010/main" val="31403332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 xmlns:a16="http://schemas.microsoft.com/office/drawing/2014/main" id="{903A76C3-CA21-0AFF-F015-13F47155DAE8}"/>
              </a:ext>
            </a:extLst>
          </p:cNvPr>
          <p:cNvSpPr>
            <a:spLocks noGrp="1"/>
          </p:cNvSpPr>
          <p:nvPr>
            <p:ph type="body" sz="quarter" idx="10"/>
          </p:nvPr>
        </p:nvSpPr>
        <p:spPr>
          <a:xfrm>
            <a:off x="1576515" y="825136"/>
            <a:ext cx="6554788" cy="495089"/>
          </a:xfrm>
        </p:spPr>
        <p:txBody>
          <a:bodyPr/>
          <a:lstStyle/>
          <a:p>
            <a:r>
              <a:rPr lang="fr-FR" dirty="0"/>
              <a:t>Séjour Régional - Clécy</a:t>
            </a:r>
          </a:p>
        </p:txBody>
      </p:sp>
      <p:sp>
        <p:nvSpPr>
          <p:cNvPr id="4" name="Espace réservé du texte 3">
            <a:extLst>
              <a:ext uri="{FF2B5EF4-FFF2-40B4-BE49-F238E27FC236}">
                <a16:creationId xmlns="" xmlns:a16="http://schemas.microsoft.com/office/drawing/2014/main" id="{3DB71206-9764-1A6C-1432-50347B951130}"/>
              </a:ext>
            </a:extLst>
          </p:cNvPr>
          <p:cNvSpPr>
            <a:spLocks noGrp="1"/>
          </p:cNvSpPr>
          <p:nvPr>
            <p:ph type="body" sz="quarter" idx="11"/>
          </p:nvPr>
        </p:nvSpPr>
        <p:spPr>
          <a:xfrm>
            <a:off x="1107994" y="1522067"/>
            <a:ext cx="6554788" cy="3645913"/>
          </a:xfrm>
        </p:spPr>
        <p:txBody>
          <a:bodyPr/>
          <a:lstStyle/>
          <a:p>
            <a:r>
              <a:rPr lang="fr-FR" dirty="0"/>
              <a:t>10 jours au cœur de la Suisse Romande, région verte et vallonnée.</a:t>
            </a:r>
          </a:p>
          <a:p>
            <a:r>
              <a:rPr lang="fr-FR" dirty="0"/>
              <a:t>Comme tout séjour jeune, il se fait en camping mais avec repas et petit déjeuné en réfectoire.</a:t>
            </a:r>
          </a:p>
          <a:p>
            <a:r>
              <a:rPr lang="fr-FR" dirty="0"/>
              <a:t>Vélo ou autre activité le matin et l’après-midi.</a:t>
            </a:r>
          </a:p>
          <a:p>
            <a:r>
              <a:rPr lang="fr-FR" dirty="0"/>
              <a:t>Nous avons pratiqué l’escalade, la descente en rappel, la via-ferrata, le canoé, le tir à l’arc et les cotes à vélo !</a:t>
            </a:r>
          </a:p>
          <a:p>
            <a:r>
              <a:rPr lang="fr-FR" dirty="0"/>
              <a:t>Un après-midi « repos » avec la visite d’une cidrerie et quelques achats pour ramener à la famille.</a:t>
            </a:r>
          </a:p>
        </p:txBody>
      </p:sp>
      <p:pic>
        <p:nvPicPr>
          <p:cNvPr id="5" name="Image 4" descr="Une image contenant roue, pneu, Roue de vélo, vélo&#10;&#10;Description générée automatiquement">
            <a:extLst>
              <a:ext uri="{FF2B5EF4-FFF2-40B4-BE49-F238E27FC236}">
                <a16:creationId xmlns="" xmlns:a16="http://schemas.microsoft.com/office/drawing/2014/main" id="{C1BF6B68-21B4-46E9-23AF-00463573C5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3468" y="4532406"/>
            <a:ext cx="2233105" cy="1674829"/>
          </a:xfrm>
          <a:prstGeom prst="rect">
            <a:avLst/>
          </a:prstGeom>
        </p:spPr>
      </p:pic>
      <p:pic>
        <p:nvPicPr>
          <p:cNvPr id="6" name="Image 5" descr="Une image contenant plein air, arbre, Roue de vélo, roue&#10;&#10;Description générée automatiquement">
            <a:extLst>
              <a:ext uri="{FF2B5EF4-FFF2-40B4-BE49-F238E27FC236}">
                <a16:creationId xmlns="" xmlns:a16="http://schemas.microsoft.com/office/drawing/2014/main" id="{DA346D26-4D2B-BCBE-E4B4-E16AEB8BE1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96573" y="4532407"/>
            <a:ext cx="2233105" cy="1674829"/>
          </a:xfrm>
          <a:prstGeom prst="rect">
            <a:avLst/>
          </a:prstGeom>
        </p:spPr>
      </p:pic>
      <p:pic>
        <p:nvPicPr>
          <p:cNvPr id="7" name="Image 6" descr="Une image contenant plein air, habits, personne, sport&#10;&#10;Description générée automatiquement">
            <a:extLst>
              <a:ext uri="{FF2B5EF4-FFF2-40B4-BE49-F238E27FC236}">
                <a16:creationId xmlns="" xmlns:a16="http://schemas.microsoft.com/office/drawing/2014/main" id="{4643E9BD-AE05-60A3-5D74-180660140C5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07052" y="4532407"/>
            <a:ext cx="2233104" cy="1674829"/>
          </a:xfrm>
          <a:prstGeom prst="rect">
            <a:avLst/>
          </a:prstGeom>
        </p:spPr>
      </p:pic>
    </p:spTree>
    <p:extLst>
      <p:ext uri="{BB962C8B-B14F-4D97-AF65-F5344CB8AC3E}">
        <p14:creationId xmlns:p14="http://schemas.microsoft.com/office/powerpoint/2010/main" val="2517953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 xmlns:a16="http://schemas.microsoft.com/office/drawing/2014/main" id="{7496AD55-B601-381F-1395-169476B3257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21806" y="1230387"/>
            <a:ext cx="7106971" cy="4599927"/>
          </a:xfrm>
          <a:prstGeom prst="rect">
            <a:avLst/>
          </a:prstGeom>
        </p:spPr>
      </p:pic>
      <p:sp>
        <p:nvSpPr>
          <p:cNvPr id="4" name="Espace réservé du texte 2">
            <a:extLst>
              <a:ext uri="{FF2B5EF4-FFF2-40B4-BE49-F238E27FC236}">
                <a16:creationId xmlns="" xmlns:a16="http://schemas.microsoft.com/office/drawing/2014/main" id="{B87FDC2F-A03B-C1D2-4110-BD060334F219}"/>
              </a:ext>
            </a:extLst>
          </p:cNvPr>
          <p:cNvSpPr txBox="1">
            <a:spLocks/>
          </p:cNvSpPr>
          <p:nvPr/>
        </p:nvSpPr>
        <p:spPr>
          <a:xfrm>
            <a:off x="1576515" y="825136"/>
            <a:ext cx="6852262" cy="495089"/>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Clr>
                <a:srgbClr val="B8292C"/>
              </a:buClr>
              <a:buSzPct val="150000"/>
              <a:buFont typeface="ArialUnicodeMS" panose="020B0604020202020204" pitchFamily="34" charset="-128"/>
              <a:buNone/>
              <a:defRPr sz="2500" kern="1200">
                <a:solidFill>
                  <a:srgbClr val="B6292C"/>
                </a:solidFill>
                <a:latin typeface="Futura Medium" panose="020B0602020204020303" pitchFamily="34" charset="-79"/>
                <a:ea typeface="+mn-ea"/>
                <a:cs typeface="Futura Medium" panose="020B0602020204020303" pitchFamily="34" charset="-79"/>
              </a:defRPr>
            </a:lvl1pPr>
            <a:lvl2pPr marL="800100" indent="-342900" algn="l" defTabSz="914400" rtl="0" eaLnBrk="1" latinLnBrk="0" hangingPunct="1">
              <a:lnSpc>
                <a:spcPct val="90000"/>
              </a:lnSpc>
              <a:spcBef>
                <a:spcPts val="500"/>
              </a:spcBef>
              <a:buClr>
                <a:srgbClr val="7C9BC0"/>
              </a:buClr>
              <a:buSzPct val="120000"/>
              <a:buFont typeface="HiraginoSans-W3" panose="020B0400000000000000" pitchFamily="34" charset="-128"/>
              <a:buChar char="◎"/>
              <a:defRPr sz="2000" kern="1200">
                <a:solidFill>
                  <a:schemeClr val="tx1">
                    <a:lumMod val="65000"/>
                    <a:lumOff val="35000"/>
                  </a:schemeClr>
                </a:solidFill>
                <a:latin typeface="Futura Medium" panose="020B0602020204020303" pitchFamily="34" charset="-79"/>
                <a:ea typeface="+mn-ea"/>
                <a:cs typeface="Futura Medium" panose="020B0602020204020303" pitchFamily="34" charset="-79"/>
              </a:defRPr>
            </a:lvl2pPr>
            <a:lvl3pPr marL="1143000" indent="-228600" algn="l" defTabSz="914400" rtl="0" eaLnBrk="1" latinLnBrk="0" hangingPunct="1">
              <a:lnSpc>
                <a:spcPct val="90000"/>
              </a:lnSpc>
              <a:spcBef>
                <a:spcPts val="500"/>
              </a:spcBef>
              <a:buClr>
                <a:srgbClr val="7C9BC0"/>
              </a:buClr>
              <a:buSzPct val="120000"/>
              <a:buFont typeface="LucidaGrande" panose="020B0600040502020204" pitchFamily="34" charset="0"/>
              <a:buChar char="○"/>
              <a:defRPr sz="1800" kern="1200">
                <a:solidFill>
                  <a:schemeClr val="tx1">
                    <a:lumMod val="65000"/>
                    <a:lumOff val="35000"/>
                  </a:schemeClr>
                </a:solidFill>
                <a:latin typeface="Futura Medium" panose="020B0602020204020303" pitchFamily="34" charset="-79"/>
                <a:ea typeface="+mn-ea"/>
                <a:cs typeface="Futura Medium" panose="020B06020202040203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Futura Medium" panose="020B0602020204020303" pitchFamily="34" charset="-79"/>
                <a:ea typeface="+mn-ea"/>
                <a:cs typeface="Futura Medium" panose="020B06020202040203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Concours Européen Éducation Routière – Bar - Monténégro</a:t>
            </a:r>
          </a:p>
        </p:txBody>
      </p:sp>
    </p:spTree>
    <p:extLst>
      <p:ext uri="{BB962C8B-B14F-4D97-AF65-F5344CB8AC3E}">
        <p14:creationId xmlns:p14="http://schemas.microsoft.com/office/powerpoint/2010/main" val="2169739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intérieur, Salle de sport, stade, basket&#10;&#10;Description générée automatiquement">
            <a:extLst>
              <a:ext uri="{FF2B5EF4-FFF2-40B4-BE49-F238E27FC236}">
                <a16:creationId xmlns="" xmlns:a16="http://schemas.microsoft.com/office/drawing/2014/main" id="{71EE9FE7-C52D-61EF-2901-68846D71CF2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3"/>
          <a:stretch/>
        </p:blipFill>
        <p:spPr>
          <a:xfrm>
            <a:off x="804863" y="1381792"/>
            <a:ext cx="8139961" cy="4363710"/>
          </a:xfrm>
          <a:prstGeom prst="rect">
            <a:avLst/>
          </a:prstGeom>
          <a:noFill/>
        </p:spPr>
      </p:pic>
      <p:sp>
        <p:nvSpPr>
          <p:cNvPr id="4" name="Espace réservé du texte 2">
            <a:extLst>
              <a:ext uri="{FF2B5EF4-FFF2-40B4-BE49-F238E27FC236}">
                <a16:creationId xmlns="" xmlns:a16="http://schemas.microsoft.com/office/drawing/2014/main" id="{8C326C86-21F9-4B9A-5D12-0B915445B0B2}"/>
              </a:ext>
            </a:extLst>
          </p:cNvPr>
          <p:cNvSpPr txBox="1">
            <a:spLocks/>
          </p:cNvSpPr>
          <p:nvPr/>
        </p:nvSpPr>
        <p:spPr>
          <a:xfrm>
            <a:off x="1576514" y="825136"/>
            <a:ext cx="7304935" cy="495089"/>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Clr>
                <a:srgbClr val="B8292C"/>
              </a:buClr>
              <a:buSzPct val="150000"/>
              <a:buFont typeface="ArialUnicodeMS" panose="020B0604020202020204" pitchFamily="34" charset="-128"/>
              <a:buNone/>
              <a:defRPr sz="2500" kern="1200">
                <a:solidFill>
                  <a:srgbClr val="B6292C"/>
                </a:solidFill>
                <a:latin typeface="Futura Medium" panose="020B0602020204020303" pitchFamily="34" charset="-79"/>
                <a:ea typeface="+mn-ea"/>
                <a:cs typeface="Futura Medium" panose="020B0602020204020303" pitchFamily="34" charset="-79"/>
              </a:defRPr>
            </a:lvl1pPr>
            <a:lvl2pPr marL="800100" indent="-342900" algn="l" defTabSz="914400" rtl="0" eaLnBrk="1" latinLnBrk="0" hangingPunct="1">
              <a:lnSpc>
                <a:spcPct val="90000"/>
              </a:lnSpc>
              <a:spcBef>
                <a:spcPts val="500"/>
              </a:spcBef>
              <a:buClr>
                <a:srgbClr val="7C9BC0"/>
              </a:buClr>
              <a:buSzPct val="120000"/>
              <a:buFont typeface="HiraginoSans-W3" panose="020B0400000000000000" pitchFamily="34" charset="-128"/>
              <a:buChar char="◎"/>
              <a:defRPr sz="2000" kern="1200">
                <a:solidFill>
                  <a:schemeClr val="tx1">
                    <a:lumMod val="65000"/>
                    <a:lumOff val="35000"/>
                  </a:schemeClr>
                </a:solidFill>
                <a:latin typeface="Futura Medium" panose="020B0602020204020303" pitchFamily="34" charset="-79"/>
                <a:ea typeface="+mn-ea"/>
                <a:cs typeface="Futura Medium" panose="020B0602020204020303" pitchFamily="34" charset="-79"/>
              </a:defRPr>
            </a:lvl2pPr>
            <a:lvl3pPr marL="1143000" indent="-228600" algn="l" defTabSz="914400" rtl="0" eaLnBrk="1" latinLnBrk="0" hangingPunct="1">
              <a:lnSpc>
                <a:spcPct val="90000"/>
              </a:lnSpc>
              <a:spcBef>
                <a:spcPts val="500"/>
              </a:spcBef>
              <a:buClr>
                <a:srgbClr val="7C9BC0"/>
              </a:buClr>
              <a:buSzPct val="120000"/>
              <a:buFont typeface="LucidaGrande" panose="020B0600040502020204" pitchFamily="34" charset="0"/>
              <a:buChar char="○"/>
              <a:defRPr sz="1800" kern="1200">
                <a:solidFill>
                  <a:schemeClr val="tx1">
                    <a:lumMod val="65000"/>
                    <a:lumOff val="35000"/>
                  </a:schemeClr>
                </a:solidFill>
                <a:latin typeface="Futura Medium" panose="020B0602020204020303" pitchFamily="34" charset="-79"/>
                <a:ea typeface="+mn-ea"/>
                <a:cs typeface="Futura Medium" panose="020B06020202040203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Futura Medium" panose="020B0602020204020303" pitchFamily="34" charset="-79"/>
                <a:ea typeface="+mn-ea"/>
                <a:cs typeface="Futura Medium" panose="020B06020202040203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Concours Européen Éducation Routière – Bar - Monténégro</a:t>
            </a:r>
          </a:p>
        </p:txBody>
      </p:sp>
    </p:spTree>
    <p:extLst>
      <p:ext uri="{BB962C8B-B14F-4D97-AF65-F5344CB8AC3E}">
        <p14:creationId xmlns:p14="http://schemas.microsoft.com/office/powerpoint/2010/main" val="20163725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9DF6CC3A-F15D-A827-F230-30C1E5A19D4E}"/>
              </a:ext>
            </a:extLst>
          </p:cNvPr>
          <p:cNvSpPr>
            <a:spLocks noGrp="1"/>
          </p:cNvSpPr>
          <p:nvPr>
            <p:ph type="title"/>
          </p:nvPr>
        </p:nvSpPr>
        <p:spPr/>
        <p:txBody>
          <a:bodyPr>
            <a:normAutofit/>
          </a:bodyPr>
          <a:lstStyle/>
          <a:p>
            <a:r>
              <a:rPr lang="fr-FR" sz="2400" dirty="0">
                <a:solidFill>
                  <a:srgbClr val="B6292C"/>
                </a:solidFill>
              </a:rPr>
              <a:t>L’équipe</a:t>
            </a:r>
          </a:p>
        </p:txBody>
      </p:sp>
      <p:pic>
        <p:nvPicPr>
          <p:cNvPr id="6" name="Espace réservé pour une image  5" descr="Une image contenant personne, habits, sourire, plein air&#10;&#10;Description générée automatiquement">
            <a:extLst>
              <a:ext uri="{FF2B5EF4-FFF2-40B4-BE49-F238E27FC236}">
                <a16:creationId xmlns="" xmlns:a16="http://schemas.microsoft.com/office/drawing/2014/main" id="{8385C708-4C54-D09D-7E60-293C5BCAA6B5}"/>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xfrm>
            <a:off x="2047083" y="661176"/>
            <a:ext cx="5355800" cy="2871163"/>
          </a:xfrm>
        </p:spPr>
      </p:pic>
      <p:sp>
        <p:nvSpPr>
          <p:cNvPr id="4" name="Espace réservé du texte 3">
            <a:extLst>
              <a:ext uri="{FF2B5EF4-FFF2-40B4-BE49-F238E27FC236}">
                <a16:creationId xmlns="" xmlns:a16="http://schemas.microsoft.com/office/drawing/2014/main" id="{27BE2795-A546-D0A9-721F-06FAF2E1228C}"/>
              </a:ext>
            </a:extLst>
          </p:cNvPr>
          <p:cNvSpPr>
            <a:spLocks noGrp="1"/>
          </p:cNvSpPr>
          <p:nvPr>
            <p:ph type="body" sz="quarter" idx="11"/>
          </p:nvPr>
        </p:nvSpPr>
        <p:spPr>
          <a:xfrm>
            <a:off x="2024059" y="3797533"/>
            <a:ext cx="6665105" cy="1903216"/>
          </a:xfrm>
        </p:spPr>
        <p:txBody>
          <a:bodyPr>
            <a:normAutofit/>
          </a:bodyPr>
          <a:lstStyle/>
          <a:p>
            <a:pPr>
              <a:buFont typeface="Arial" panose="020B0604020202020204" pitchFamily="34" charset="0"/>
              <a:buChar char="•"/>
            </a:pPr>
            <a:r>
              <a:rPr lang="fr-FR" sz="1600" dirty="0">
                <a:solidFill>
                  <a:schemeClr val="tx1"/>
                </a:solidFill>
              </a:rPr>
              <a:t>Louise Masson Renoux  </a:t>
            </a:r>
            <a:r>
              <a:rPr lang="fr-FR" sz="1600" dirty="0"/>
              <a:t>( 11 ans) du club </a:t>
            </a:r>
            <a:r>
              <a:rPr lang="fr-FR" sz="1600" dirty="0">
                <a:hlinkClick r:id="rId3"/>
              </a:rPr>
              <a:t>Nouan Rando</a:t>
            </a:r>
            <a:r>
              <a:rPr lang="fr-FR" sz="1600" dirty="0"/>
              <a:t> (41)</a:t>
            </a:r>
          </a:p>
          <a:p>
            <a:pPr>
              <a:buFont typeface="Arial" panose="020B0604020202020204" pitchFamily="34" charset="0"/>
              <a:buChar char="•"/>
            </a:pPr>
            <a:r>
              <a:rPr lang="fr-FR" sz="1600" dirty="0" err="1">
                <a:solidFill>
                  <a:schemeClr val="tx1"/>
                </a:solidFill>
              </a:rPr>
              <a:t>Imanol</a:t>
            </a:r>
            <a:r>
              <a:rPr lang="fr-FR" sz="1600" dirty="0">
                <a:solidFill>
                  <a:schemeClr val="tx1"/>
                </a:solidFill>
              </a:rPr>
              <a:t> </a:t>
            </a:r>
            <a:r>
              <a:rPr lang="fr-FR" sz="1600" dirty="0" err="1">
                <a:solidFill>
                  <a:schemeClr val="tx1"/>
                </a:solidFill>
              </a:rPr>
              <a:t>Chevy</a:t>
            </a:r>
            <a:r>
              <a:rPr lang="fr-FR" sz="1600" dirty="0">
                <a:solidFill>
                  <a:schemeClr val="tx1"/>
                </a:solidFill>
              </a:rPr>
              <a:t>  </a:t>
            </a:r>
            <a:r>
              <a:rPr lang="fr-FR" sz="1600" dirty="0"/>
              <a:t>(11 ans) du club </a:t>
            </a:r>
            <a:r>
              <a:rPr lang="fr-FR" sz="1600" dirty="0">
                <a:hlinkClick r:id="rId3"/>
              </a:rPr>
              <a:t>Nouan Rando</a:t>
            </a:r>
            <a:r>
              <a:rPr lang="fr-FR" sz="1600" dirty="0"/>
              <a:t> (41)</a:t>
            </a:r>
          </a:p>
          <a:p>
            <a:pPr>
              <a:buFont typeface="Arial" panose="020B0604020202020204" pitchFamily="34" charset="0"/>
              <a:buChar char="•"/>
            </a:pPr>
            <a:r>
              <a:rPr lang="fr-FR" sz="1600" dirty="0">
                <a:solidFill>
                  <a:schemeClr val="tx1"/>
                </a:solidFill>
              </a:rPr>
              <a:t>Emma </a:t>
            </a:r>
            <a:r>
              <a:rPr lang="fr-FR" sz="1600" dirty="0" err="1">
                <a:solidFill>
                  <a:schemeClr val="tx1"/>
                </a:solidFill>
              </a:rPr>
              <a:t>Chapellier</a:t>
            </a:r>
            <a:r>
              <a:rPr lang="fr-FR" sz="1600" dirty="0">
                <a:solidFill>
                  <a:schemeClr val="tx1"/>
                </a:solidFill>
              </a:rPr>
              <a:t> </a:t>
            </a:r>
            <a:r>
              <a:rPr lang="fr-FR" sz="1600" dirty="0"/>
              <a:t>(12 ans) du </a:t>
            </a:r>
            <a:r>
              <a:rPr lang="fr-FR" sz="1600" dirty="0">
                <a:hlinkClick r:id="rId4"/>
              </a:rPr>
              <a:t>club Avenir Cyclos du Val d’</a:t>
            </a:r>
            <a:r>
              <a:rPr lang="fr-FR" sz="1600" dirty="0" err="1">
                <a:hlinkClick r:id="rId4"/>
              </a:rPr>
              <a:t>Auxances</a:t>
            </a:r>
            <a:r>
              <a:rPr lang="fr-FR" sz="1600" dirty="0"/>
              <a:t> (86)</a:t>
            </a:r>
          </a:p>
          <a:p>
            <a:pPr>
              <a:buFont typeface="Arial" panose="020B0604020202020204" pitchFamily="34" charset="0"/>
              <a:buChar char="•"/>
            </a:pPr>
            <a:r>
              <a:rPr lang="fr-FR" sz="1600" dirty="0">
                <a:solidFill>
                  <a:schemeClr val="tx1"/>
                </a:solidFill>
              </a:rPr>
              <a:t>Thibault </a:t>
            </a:r>
            <a:r>
              <a:rPr lang="fr-FR" sz="1600" dirty="0" err="1">
                <a:solidFill>
                  <a:schemeClr val="tx1"/>
                </a:solidFill>
              </a:rPr>
              <a:t>Deiber</a:t>
            </a:r>
            <a:r>
              <a:rPr lang="fr-FR" sz="1600" dirty="0">
                <a:solidFill>
                  <a:schemeClr val="tx1"/>
                </a:solidFill>
              </a:rPr>
              <a:t> </a:t>
            </a:r>
            <a:r>
              <a:rPr lang="fr-FR" sz="1600" dirty="0"/>
              <a:t>(12 ans) du </a:t>
            </a:r>
            <a:r>
              <a:rPr lang="fr-FR" sz="1600" dirty="0">
                <a:hlinkClick r:id="rId5"/>
              </a:rPr>
              <a:t>club Vélo Loisirs de Verneuil</a:t>
            </a:r>
            <a:r>
              <a:rPr lang="fr-FR" sz="1600" dirty="0"/>
              <a:t> (77)</a:t>
            </a:r>
          </a:p>
          <a:p>
            <a:endParaRPr lang="fr-FR" dirty="0"/>
          </a:p>
        </p:txBody>
      </p:sp>
    </p:spTree>
    <p:extLst>
      <p:ext uri="{BB962C8B-B14F-4D97-AF65-F5344CB8AC3E}">
        <p14:creationId xmlns:p14="http://schemas.microsoft.com/office/powerpoint/2010/main" val="7993795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3DB71206-9764-1A6C-1432-50347B951130}"/>
              </a:ext>
            </a:extLst>
          </p:cNvPr>
          <p:cNvSpPr>
            <a:spLocks noGrp="1"/>
          </p:cNvSpPr>
          <p:nvPr>
            <p:ph type="body" sz="quarter" idx="11"/>
          </p:nvPr>
        </p:nvSpPr>
        <p:spPr>
          <a:xfrm>
            <a:off x="2140058" y="1597887"/>
            <a:ext cx="6554788" cy="3645913"/>
          </a:xfrm>
        </p:spPr>
        <p:txBody>
          <a:bodyPr>
            <a:normAutofit fontScale="77500" lnSpcReduction="20000"/>
          </a:bodyPr>
          <a:lstStyle/>
          <a:p>
            <a:r>
              <a:rPr lang="fr-FR" dirty="0"/>
              <a:t>Du 22 au 25 septembre 2023 – à Bar au Monténégro</a:t>
            </a:r>
          </a:p>
          <a:p>
            <a:pPr>
              <a:lnSpc>
                <a:spcPct val="110000"/>
              </a:lnSpc>
            </a:pPr>
            <a:r>
              <a:rPr lang="fr-FR" dirty="0"/>
              <a:t>19 pays – Équipes entrainées généralement par la police ou gendarmes sauf la France, par notre fédération.</a:t>
            </a:r>
          </a:p>
          <a:p>
            <a:r>
              <a:rPr lang="fr-FR" b="1" dirty="0"/>
              <a:t>Le podium 2023 du CEER</a:t>
            </a:r>
          </a:p>
          <a:p>
            <a:pPr>
              <a:buFont typeface="+mj-lt"/>
              <a:buAutoNum type="arabicPeriod"/>
            </a:pPr>
            <a:r>
              <a:rPr lang="fr-FR" sz="1400" dirty="0"/>
              <a:t>Serbie – 540 points</a:t>
            </a:r>
          </a:p>
          <a:p>
            <a:pPr>
              <a:buFont typeface="+mj-lt"/>
              <a:buAutoNum type="arabicPeriod"/>
            </a:pPr>
            <a:r>
              <a:rPr lang="fr-FR" sz="1400" dirty="0"/>
              <a:t>Lettonie – 491 points</a:t>
            </a:r>
          </a:p>
          <a:p>
            <a:pPr>
              <a:buFont typeface="+mj-lt"/>
              <a:buAutoNum type="arabicPeriod"/>
            </a:pPr>
            <a:r>
              <a:rPr lang="fr-FR" sz="1400" dirty="0"/>
              <a:t>République tchèque – 458 points</a:t>
            </a:r>
          </a:p>
          <a:p>
            <a:pPr>
              <a:buFont typeface="+mj-lt"/>
              <a:buAutoNum type="arabicPeriod"/>
            </a:pPr>
            <a:r>
              <a:rPr lang="fr-FR" sz="1400" dirty="0"/>
              <a:t>Slovaquie – 449 points</a:t>
            </a:r>
          </a:p>
          <a:p>
            <a:pPr>
              <a:buFont typeface="+mj-lt"/>
              <a:buAutoNum type="arabicPeriod"/>
            </a:pPr>
            <a:r>
              <a:rPr lang="fr-FR" sz="1400" b="1" dirty="0"/>
              <a:t>France</a:t>
            </a:r>
            <a:r>
              <a:rPr lang="fr-FR" sz="1400" dirty="0"/>
              <a:t> – 446 points (déjà 5eme en Autriche en 2015)</a:t>
            </a:r>
          </a:p>
          <a:p>
            <a:pPr marL="0" indent="0">
              <a:buNone/>
            </a:pPr>
            <a:r>
              <a:rPr lang="fr-FR" sz="1400" dirty="0"/>
              <a:t>Nous avions déjà eu une fille du CVL il y 6 ans dans une équipe européenne</a:t>
            </a:r>
          </a:p>
          <a:p>
            <a:r>
              <a:rPr lang="fr-FR" dirty="0"/>
              <a:t>Notre équipe termine donc à la 5</a:t>
            </a:r>
            <a:r>
              <a:rPr lang="fr-FR" baseline="30000" dirty="0"/>
              <a:t>e</a:t>
            </a:r>
            <a:r>
              <a:rPr lang="fr-FR" dirty="0"/>
              <a:t> place sur 19 équipes. Des résultats très serrés puisqu’ils sont à 3 points des 4</a:t>
            </a:r>
            <a:r>
              <a:rPr lang="fr-FR" baseline="30000" dirty="0"/>
              <a:t>e</a:t>
            </a:r>
            <a:r>
              <a:rPr lang="fr-FR" dirty="0"/>
              <a:t> et 12 points des 3</a:t>
            </a:r>
            <a:r>
              <a:rPr lang="fr-FR" baseline="30000" dirty="0"/>
              <a:t>e</a:t>
            </a:r>
            <a:r>
              <a:rPr lang="fr-FR" dirty="0"/>
              <a:t>. Tous les espoirs sont permis pour 2024 ?</a:t>
            </a:r>
          </a:p>
          <a:p>
            <a:r>
              <a:rPr lang="fr-FR" dirty="0"/>
              <a:t>La prochaine édition se déroulera à Paris, dans le cadre des JO. </a:t>
            </a:r>
          </a:p>
          <a:p>
            <a:pPr marL="0" indent="0">
              <a:buNone/>
            </a:pPr>
            <a:r>
              <a:rPr lang="fr-FR" dirty="0"/>
              <a:t>https://vimeo.com/841863899/48c307012e?share=copy</a:t>
            </a:r>
          </a:p>
          <a:p>
            <a:endParaRPr lang="fr-FR" sz="1500" dirty="0"/>
          </a:p>
          <a:p>
            <a:endParaRPr lang="fr-FR" dirty="0"/>
          </a:p>
        </p:txBody>
      </p:sp>
      <p:sp>
        <p:nvSpPr>
          <p:cNvPr id="9" name="Espace réservé du texte 2">
            <a:extLst>
              <a:ext uri="{FF2B5EF4-FFF2-40B4-BE49-F238E27FC236}">
                <a16:creationId xmlns="" xmlns:a16="http://schemas.microsoft.com/office/drawing/2014/main" id="{F293A46E-70D1-7605-D91E-87318B574483}"/>
              </a:ext>
            </a:extLst>
          </p:cNvPr>
          <p:cNvSpPr txBox="1">
            <a:spLocks/>
          </p:cNvSpPr>
          <p:nvPr/>
        </p:nvSpPr>
        <p:spPr>
          <a:xfrm>
            <a:off x="1576515" y="825136"/>
            <a:ext cx="6554788" cy="495089"/>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Clr>
                <a:srgbClr val="B8292C"/>
              </a:buClr>
              <a:buSzPct val="150000"/>
              <a:buFont typeface="ArialUnicodeMS" panose="020B0604020202020204" pitchFamily="34" charset="-128"/>
              <a:buNone/>
              <a:defRPr sz="2500" kern="1200">
                <a:solidFill>
                  <a:srgbClr val="B6292C"/>
                </a:solidFill>
                <a:latin typeface="Futura Medium" panose="020B0602020204020303" pitchFamily="34" charset="-79"/>
                <a:ea typeface="+mn-ea"/>
                <a:cs typeface="Futura Medium" panose="020B0602020204020303" pitchFamily="34" charset="-79"/>
              </a:defRPr>
            </a:lvl1pPr>
            <a:lvl2pPr marL="800100" indent="-342900" algn="l" defTabSz="914400" rtl="0" eaLnBrk="1" latinLnBrk="0" hangingPunct="1">
              <a:lnSpc>
                <a:spcPct val="90000"/>
              </a:lnSpc>
              <a:spcBef>
                <a:spcPts val="500"/>
              </a:spcBef>
              <a:buClr>
                <a:srgbClr val="7C9BC0"/>
              </a:buClr>
              <a:buSzPct val="120000"/>
              <a:buFont typeface="HiraginoSans-W3" panose="020B0400000000000000" pitchFamily="34" charset="-128"/>
              <a:buChar char="◎"/>
              <a:defRPr sz="2000" kern="1200">
                <a:solidFill>
                  <a:schemeClr val="tx1">
                    <a:lumMod val="65000"/>
                    <a:lumOff val="35000"/>
                  </a:schemeClr>
                </a:solidFill>
                <a:latin typeface="Futura Medium" panose="020B0602020204020303" pitchFamily="34" charset="-79"/>
                <a:ea typeface="+mn-ea"/>
                <a:cs typeface="Futura Medium" panose="020B0602020204020303" pitchFamily="34" charset="-79"/>
              </a:defRPr>
            </a:lvl2pPr>
            <a:lvl3pPr marL="1143000" indent="-228600" algn="l" defTabSz="914400" rtl="0" eaLnBrk="1" latinLnBrk="0" hangingPunct="1">
              <a:lnSpc>
                <a:spcPct val="90000"/>
              </a:lnSpc>
              <a:spcBef>
                <a:spcPts val="500"/>
              </a:spcBef>
              <a:buClr>
                <a:srgbClr val="7C9BC0"/>
              </a:buClr>
              <a:buSzPct val="120000"/>
              <a:buFont typeface="LucidaGrande" panose="020B0600040502020204" pitchFamily="34" charset="0"/>
              <a:buChar char="○"/>
              <a:defRPr sz="1800" kern="1200">
                <a:solidFill>
                  <a:schemeClr val="tx1">
                    <a:lumMod val="65000"/>
                    <a:lumOff val="35000"/>
                  </a:schemeClr>
                </a:solidFill>
                <a:latin typeface="Futura Medium" panose="020B0602020204020303" pitchFamily="34" charset="-79"/>
                <a:ea typeface="+mn-ea"/>
                <a:cs typeface="Futura Medium" panose="020B06020202040203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Futura Medium" panose="020B0602020204020303" pitchFamily="34" charset="-79"/>
                <a:ea typeface="+mn-ea"/>
                <a:cs typeface="Futura Medium" panose="020B06020202040203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Concours Européen Éducation Routière - Monténégro</a:t>
            </a:r>
          </a:p>
        </p:txBody>
      </p:sp>
    </p:spTree>
    <p:extLst>
      <p:ext uri="{BB962C8B-B14F-4D97-AF65-F5344CB8AC3E}">
        <p14:creationId xmlns:p14="http://schemas.microsoft.com/office/powerpoint/2010/main" val="37934242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F61505F-95C8-B44C-9065-F00F6BD40580}"/>
              </a:ext>
            </a:extLst>
          </p:cNvPr>
          <p:cNvSpPr>
            <a:spLocks noGrp="1"/>
          </p:cNvSpPr>
          <p:nvPr>
            <p:ph type="title"/>
          </p:nvPr>
        </p:nvSpPr>
        <p:spPr/>
        <p:txBody>
          <a:bodyPr/>
          <a:lstStyle/>
          <a:p>
            <a:r>
              <a:rPr lang="fr-FR" dirty="0"/>
              <a:t>2024</a:t>
            </a:r>
          </a:p>
        </p:txBody>
      </p:sp>
      <p:sp>
        <p:nvSpPr>
          <p:cNvPr id="3" name="Espace réservé du texte 2">
            <a:extLst>
              <a:ext uri="{FF2B5EF4-FFF2-40B4-BE49-F238E27FC236}">
                <a16:creationId xmlns="" xmlns:a16="http://schemas.microsoft.com/office/drawing/2014/main" id="{F2DB7186-7D7A-DF4F-A605-A2BC591F3D7B}"/>
              </a:ext>
            </a:extLst>
          </p:cNvPr>
          <p:cNvSpPr>
            <a:spLocks noGrp="1"/>
          </p:cNvSpPr>
          <p:nvPr>
            <p:ph type="body" sz="quarter" idx="10"/>
          </p:nvPr>
        </p:nvSpPr>
        <p:spPr>
          <a:xfrm>
            <a:off x="2681788" y="944700"/>
            <a:ext cx="6714958" cy="495089"/>
          </a:xfrm>
        </p:spPr>
        <p:txBody>
          <a:bodyPr>
            <a:normAutofit/>
          </a:bodyPr>
          <a:lstStyle/>
          <a:p>
            <a:r>
              <a:rPr lang="fr-FR" dirty="0"/>
              <a:t>Programme</a:t>
            </a:r>
          </a:p>
        </p:txBody>
      </p:sp>
      <p:sp>
        <p:nvSpPr>
          <p:cNvPr id="4" name="Espace réservé du texte 3">
            <a:extLst>
              <a:ext uri="{FF2B5EF4-FFF2-40B4-BE49-F238E27FC236}">
                <a16:creationId xmlns="" xmlns:a16="http://schemas.microsoft.com/office/drawing/2014/main" id="{E647A9CB-6AB4-644B-90D4-DC6B39160F72}"/>
              </a:ext>
            </a:extLst>
          </p:cNvPr>
          <p:cNvSpPr>
            <a:spLocks noGrp="1"/>
          </p:cNvSpPr>
          <p:nvPr>
            <p:ph type="body" sz="quarter" idx="11"/>
          </p:nvPr>
        </p:nvSpPr>
        <p:spPr>
          <a:xfrm>
            <a:off x="1863332" y="1547687"/>
            <a:ext cx="6355967" cy="4083609"/>
          </a:xfrm>
        </p:spPr>
        <p:txBody>
          <a:bodyPr>
            <a:normAutofit fontScale="92500"/>
          </a:bodyPr>
          <a:lstStyle/>
          <a:p>
            <a:r>
              <a:rPr lang="fr-FR" b="1" dirty="0"/>
              <a:t>National : </a:t>
            </a:r>
            <a:r>
              <a:rPr lang="fr-FR" dirty="0">
                <a:solidFill>
                  <a:srgbClr val="0070C0"/>
                </a:solidFill>
              </a:rPr>
              <a:t>Séminaire Jeunes  </a:t>
            </a:r>
            <a:r>
              <a:rPr lang="fr-FR" dirty="0"/>
              <a:t>-</a:t>
            </a:r>
            <a:r>
              <a:rPr lang="fr-FR" b="1" dirty="0"/>
              <a:t> </a:t>
            </a:r>
            <a:r>
              <a:rPr lang="fr-FR" dirty="0"/>
              <a:t>8 et 9 déc. 2023 - </a:t>
            </a:r>
            <a:r>
              <a:rPr lang="fr-FR" dirty="0">
                <a:solidFill>
                  <a:srgbClr val="C00000"/>
                </a:solidFill>
              </a:rPr>
              <a:t>Troyes</a:t>
            </a:r>
          </a:p>
          <a:p>
            <a:endParaRPr lang="fr-FR" b="1" dirty="0">
              <a:solidFill>
                <a:srgbClr val="C00000"/>
              </a:solidFill>
            </a:endParaRPr>
          </a:p>
          <a:p>
            <a:r>
              <a:rPr lang="fr-FR" b="1" dirty="0"/>
              <a:t>Départemental -</a:t>
            </a:r>
            <a:r>
              <a:rPr lang="fr-FR" dirty="0"/>
              <a:t> </a:t>
            </a:r>
            <a:r>
              <a:rPr lang="fr-FR" dirty="0">
                <a:solidFill>
                  <a:srgbClr val="0070C0"/>
                </a:solidFill>
              </a:rPr>
              <a:t>Critérium/CER</a:t>
            </a:r>
            <a:r>
              <a:rPr lang="fr-FR" dirty="0"/>
              <a:t> - 23 mars 2024 - </a:t>
            </a:r>
            <a:r>
              <a:rPr lang="fr-FR" dirty="0">
                <a:solidFill>
                  <a:srgbClr val="B8292C"/>
                </a:solidFill>
              </a:rPr>
              <a:t>Nangis</a:t>
            </a:r>
            <a:r>
              <a:rPr lang="fr-FR" dirty="0"/>
              <a:t> </a:t>
            </a:r>
          </a:p>
          <a:p>
            <a:endParaRPr lang="fr-FR" dirty="0"/>
          </a:p>
          <a:p>
            <a:r>
              <a:rPr lang="fr-FR" b="1" dirty="0"/>
              <a:t>Régional</a:t>
            </a:r>
            <a:r>
              <a:rPr lang="fr-FR" dirty="0"/>
              <a:t> – </a:t>
            </a:r>
            <a:r>
              <a:rPr lang="fr-FR" dirty="0">
                <a:solidFill>
                  <a:srgbClr val="0070C0"/>
                </a:solidFill>
              </a:rPr>
              <a:t>Critérium/CER</a:t>
            </a:r>
            <a:r>
              <a:rPr lang="fr-FR" dirty="0"/>
              <a:t> - A définir en juin </a:t>
            </a:r>
          </a:p>
          <a:p>
            <a:endParaRPr lang="fr-FR" dirty="0"/>
          </a:p>
          <a:p>
            <a:r>
              <a:rPr lang="fr-FR" b="1" dirty="0"/>
              <a:t>National</a:t>
            </a:r>
            <a:r>
              <a:rPr lang="fr-FR" dirty="0"/>
              <a:t> – </a:t>
            </a:r>
            <a:r>
              <a:rPr lang="fr-FR" dirty="0">
                <a:solidFill>
                  <a:srgbClr val="0070C0"/>
                </a:solidFill>
              </a:rPr>
              <a:t>Critérium- </a:t>
            </a:r>
            <a:r>
              <a:rPr lang="fr-FR" dirty="0">
                <a:latin typeface="Calibri" panose="020F0502020204030204" pitchFamily="34" charset="0"/>
                <a:ea typeface="Calibri" panose="020F0502020204030204" pitchFamily="34" charset="0"/>
                <a:cs typeface="Calibri" panose="020F0502020204030204" pitchFamily="34" charset="0"/>
              </a:rPr>
              <a:t>9</a:t>
            </a:r>
            <a:r>
              <a:rPr lang="fr-FR" dirty="0"/>
              <a:t> et 10 mai 2024  - CER à définir</a:t>
            </a:r>
          </a:p>
          <a:p>
            <a:r>
              <a:rPr lang="fr-FR" dirty="0">
                <a:solidFill>
                  <a:srgbClr val="C00000"/>
                </a:solidFill>
              </a:rPr>
              <a:t>		Puy l’Evêque Prayssac (Lot)</a:t>
            </a:r>
          </a:p>
          <a:p>
            <a:endParaRPr lang="fr-FR" dirty="0"/>
          </a:p>
          <a:p>
            <a:r>
              <a:rPr lang="fr-FR" dirty="0"/>
              <a:t> </a:t>
            </a:r>
            <a:r>
              <a:rPr lang="fr-FR" b="1" dirty="0"/>
              <a:t>National - </a:t>
            </a:r>
            <a:r>
              <a:rPr lang="fr-FR" dirty="0">
                <a:solidFill>
                  <a:srgbClr val="0070C0"/>
                </a:solidFill>
              </a:rPr>
              <a:t>Séjour Jeune </a:t>
            </a:r>
            <a:r>
              <a:rPr lang="fr-FR" dirty="0"/>
              <a:t>-</a:t>
            </a:r>
            <a:r>
              <a:rPr lang="fr-FR" b="1" dirty="0"/>
              <a:t> </a:t>
            </a:r>
            <a:r>
              <a:rPr lang="fr-FR" dirty="0"/>
              <a:t>16 au 20/28 juillet - </a:t>
            </a:r>
            <a:r>
              <a:rPr lang="fr-FR" dirty="0">
                <a:solidFill>
                  <a:srgbClr val="C00000"/>
                </a:solidFill>
              </a:rPr>
              <a:t>Roanne</a:t>
            </a:r>
            <a:endParaRPr lang="fr-FR" dirty="0"/>
          </a:p>
        </p:txBody>
      </p:sp>
    </p:spTree>
    <p:extLst>
      <p:ext uri="{BB962C8B-B14F-4D97-AF65-F5344CB8AC3E}">
        <p14:creationId xmlns:p14="http://schemas.microsoft.com/office/powerpoint/2010/main" val="1080176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9B567760-5506-F56B-D0B8-CB280198CE30}"/>
              </a:ext>
            </a:extLst>
          </p:cNvPr>
          <p:cNvSpPr>
            <a:spLocks noGrp="1"/>
          </p:cNvSpPr>
          <p:nvPr>
            <p:ph type="title"/>
          </p:nvPr>
        </p:nvSpPr>
        <p:spPr>
          <a:xfrm>
            <a:off x="679178" y="363255"/>
            <a:ext cx="7673426" cy="890889"/>
          </a:xfrm>
        </p:spPr>
        <p:txBody>
          <a:bodyPr/>
          <a:lstStyle/>
          <a:p>
            <a:r>
              <a:rPr lang="fr-FR" sz="3600" b="1" dirty="0"/>
              <a:t/>
            </a:r>
            <a:br>
              <a:rPr lang="fr-FR" sz="3600" b="1" dirty="0"/>
            </a:br>
            <a:r>
              <a:rPr lang="fr-FR" sz="3200" b="1" dirty="0"/>
              <a:t>Dates prévisionnelles </a:t>
            </a:r>
            <a:r>
              <a:rPr lang="fr-FR" sz="3200" b="1" dirty="0" smtClean="0"/>
              <a:t>2023-2024</a:t>
            </a:r>
            <a:r>
              <a:rPr lang="fr-FR" sz="3200" b="1" dirty="0"/>
              <a:t/>
            </a:r>
            <a:br>
              <a:rPr lang="fr-FR" sz="3200" b="1" dirty="0"/>
            </a:br>
            <a:endParaRPr lang="fr-FR" sz="3200" dirty="0"/>
          </a:p>
        </p:txBody>
      </p:sp>
      <p:graphicFrame>
        <p:nvGraphicFramePr>
          <p:cNvPr id="4" name="Diagramme 3">
            <a:extLst>
              <a:ext uri="{FF2B5EF4-FFF2-40B4-BE49-F238E27FC236}">
                <a16:creationId xmlns="" xmlns:a16="http://schemas.microsoft.com/office/drawing/2014/main" id="{7F0B0306-D81D-91CC-0B67-1B98C7078078}"/>
              </a:ext>
            </a:extLst>
          </p:cNvPr>
          <p:cNvGraphicFramePr/>
          <p:nvPr/>
        </p:nvGraphicFramePr>
        <p:xfrm>
          <a:off x="1558912" y="1381413"/>
          <a:ext cx="6356234" cy="4095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ZoneTexte 9">
            <a:extLst>
              <a:ext uri="{FF2B5EF4-FFF2-40B4-BE49-F238E27FC236}">
                <a16:creationId xmlns="" xmlns:a16="http://schemas.microsoft.com/office/drawing/2014/main" id="{D43F209F-B116-6FD8-3032-1E48D4862A39}"/>
              </a:ext>
            </a:extLst>
          </p:cNvPr>
          <p:cNvSpPr txBox="1"/>
          <p:nvPr/>
        </p:nvSpPr>
        <p:spPr>
          <a:xfrm>
            <a:off x="2861618" y="5476587"/>
            <a:ext cx="5368393" cy="646331"/>
          </a:xfrm>
          <a:prstGeom prst="rect">
            <a:avLst/>
          </a:prstGeom>
          <a:noFill/>
        </p:spPr>
        <p:txBody>
          <a:bodyPr wrap="none" rtlCol="0">
            <a:spAutoFit/>
          </a:bodyPr>
          <a:lstStyle/>
          <a:p>
            <a:pPr algn="ctr"/>
            <a:r>
              <a:rPr lang="fr-FR" dirty="0"/>
              <a:t>Volonté en 2024 de positionner </a:t>
            </a:r>
            <a:br>
              <a:rPr lang="fr-FR" dirty="0"/>
            </a:br>
            <a:r>
              <a:rPr lang="fr-FR" dirty="0"/>
              <a:t>les </a:t>
            </a:r>
            <a:r>
              <a:rPr lang="fr-FR" dirty="0">
                <a:solidFill>
                  <a:schemeClr val="bg1"/>
                </a:solidFill>
                <a:highlight>
                  <a:srgbClr val="4ABA46"/>
                </a:highlight>
              </a:rPr>
              <a:t>évènements jeunes </a:t>
            </a:r>
            <a:r>
              <a:rPr lang="fr-FR" dirty="0">
                <a:solidFill>
                  <a:schemeClr val="bg1"/>
                </a:solidFill>
              </a:rPr>
              <a:t> </a:t>
            </a:r>
            <a:r>
              <a:rPr lang="fr-FR" dirty="0"/>
              <a:t>avec des </a:t>
            </a:r>
            <a:r>
              <a:rPr lang="fr-FR" dirty="0">
                <a:solidFill>
                  <a:schemeClr val="bg1"/>
                </a:solidFill>
                <a:highlight>
                  <a:srgbClr val="0000FF"/>
                </a:highlight>
              </a:rPr>
              <a:t>évènements fédéraux </a:t>
            </a:r>
          </a:p>
        </p:txBody>
      </p:sp>
    </p:spTree>
    <p:extLst>
      <p:ext uri="{BB962C8B-B14F-4D97-AF65-F5344CB8AC3E}">
        <p14:creationId xmlns:p14="http://schemas.microsoft.com/office/powerpoint/2010/main" val="7577954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 xmlns:a16="http://schemas.microsoft.com/office/drawing/2014/main" id="{FF9D78DE-252C-8610-515B-5815A8CE1EA6}"/>
              </a:ext>
            </a:extLst>
          </p:cNvPr>
          <p:cNvSpPr>
            <a:spLocks noGrp="1"/>
          </p:cNvSpPr>
          <p:nvPr>
            <p:ph type="body" sz="quarter" idx="10"/>
          </p:nvPr>
        </p:nvSpPr>
        <p:spPr>
          <a:xfrm>
            <a:off x="1212621" y="819407"/>
            <a:ext cx="6554788" cy="495089"/>
          </a:xfrm>
        </p:spPr>
        <p:txBody>
          <a:bodyPr/>
          <a:lstStyle/>
          <a:p>
            <a:r>
              <a:rPr lang="fr-FR" dirty="0"/>
              <a:t>Questions ?</a:t>
            </a:r>
          </a:p>
        </p:txBody>
      </p:sp>
    </p:spTree>
    <p:extLst>
      <p:ext uri="{BB962C8B-B14F-4D97-AF65-F5344CB8AC3E}">
        <p14:creationId xmlns:p14="http://schemas.microsoft.com/office/powerpoint/2010/main" val="23543627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166E9A1E-FAEF-D034-32FF-5848540A9FC9}"/>
              </a:ext>
            </a:extLst>
          </p:cNvPr>
          <p:cNvSpPr>
            <a:spLocks noGrp="1"/>
          </p:cNvSpPr>
          <p:nvPr>
            <p:ph type="title"/>
          </p:nvPr>
        </p:nvSpPr>
        <p:spPr>
          <a:xfrm>
            <a:off x="1438148" y="569567"/>
            <a:ext cx="7228332" cy="433387"/>
          </a:xfrm>
        </p:spPr>
        <p:txBody>
          <a:bodyPr/>
          <a:lstStyle/>
          <a:p>
            <a:r>
              <a:rPr lang="fr-FR" b="1" dirty="0"/>
              <a:t>Séminaire jeunes </a:t>
            </a:r>
            <a:br>
              <a:rPr lang="fr-FR" b="1" dirty="0"/>
            </a:br>
            <a:r>
              <a:rPr lang="fr-FR" b="1" dirty="0"/>
              <a:t>8 et 9 décembre 2023</a:t>
            </a:r>
          </a:p>
        </p:txBody>
      </p:sp>
      <p:sp>
        <p:nvSpPr>
          <p:cNvPr id="3" name="Espace réservé du contenu 2">
            <a:extLst>
              <a:ext uri="{FF2B5EF4-FFF2-40B4-BE49-F238E27FC236}">
                <a16:creationId xmlns="" xmlns:a16="http://schemas.microsoft.com/office/drawing/2014/main" id="{6F38A959-92C7-C4E4-850D-F3FB27278DFB}"/>
              </a:ext>
            </a:extLst>
          </p:cNvPr>
          <p:cNvSpPr>
            <a:spLocks noGrp="1"/>
          </p:cNvSpPr>
          <p:nvPr>
            <p:ph idx="1"/>
          </p:nvPr>
        </p:nvSpPr>
        <p:spPr>
          <a:xfrm>
            <a:off x="1945030" y="1196620"/>
            <a:ext cx="7937586" cy="4798197"/>
          </a:xfrm>
        </p:spPr>
        <p:txBody>
          <a:bodyPr>
            <a:normAutofit lnSpcReduction="10000"/>
          </a:bodyPr>
          <a:lstStyle/>
          <a:p>
            <a:endParaRPr lang="fr-FR" dirty="0"/>
          </a:p>
          <a:p>
            <a:pPr marL="457200" indent="-457200">
              <a:buFont typeface="Arial" panose="020B0604020202020204" pitchFamily="34" charset="0"/>
              <a:buChar char="•"/>
            </a:pPr>
            <a:r>
              <a:rPr lang="fr-FR" dirty="0"/>
              <a:t>Vendredi 8 déc. à partir de 14h</a:t>
            </a:r>
          </a:p>
          <a:p>
            <a:pPr marL="1257300" lvl="1" indent="-457200">
              <a:buFont typeface="Arial" panose="020B0604020202020204" pitchFamily="34" charset="0"/>
              <a:buChar char="•"/>
            </a:pPr>
            <a:r>
              <a:rPr lang="fr-FR" dirty="0"/>
              <a:t>Diner du soir en groupe</a:t>
            </a:r>
            <a:br>
              <a:rPr lang="fr-FR" dirty="0"/>
            </a:br>
            <a:endParaRPr lang="fr-FR" dirty="0"/>
          </a:p>
          <a:p>
            <a:pPr marL="457200" indent="-457200">
              <a:buFont typeface="Arial" panose="020B0604020202020204" pitchFamily="34" charset="0"/>
              <a:buChar char="•"/>
            </a:pPr>
            <a:r>
              <a:rPr lang="fr-FR" dirty="0"/>
              <a:t>Samedi 9 déc. </a:t>
            </a:r>
          </a:p>
          <a:p>
            <a:pPr marL="1257300" lvl="1" indent="-457200">
              <a:buFont typeface="Arial" panose="020B0604020202020204" pitchFamily="34" charset="0"/>
              <a:buChar char="•"/>
            </a:pPr>
            <a:r>
              <a:rPr lang="fr-FR" dirty="0"/>
              <a:t>matin : plénière AG</a:t>
            </a:r>
          </a:p>
          <a:p>
            <a:pPr marL="1257300" lvl="1" indent="-457200">
              <a:buFont typeface="Arial" panose="020B0604020202020204" pitchFamily="34" charset="0"/>
              <a:buChar char="•"/>
            </a:pPr>
            <a:r>
              <a:rPr lang="fr-FR" dirty="0"/>
              <a:t>après-midi : atelier restreint sur le développement </a:t>
            </a:r>
            <a:br>
              <a:rPr lang="fr-FR" dirty="0"/>
            </a:br>
            <a:r>
              <a:rPr lang="fr-FR" dirty="0"/>
              <a:t>                    des jeunes au sein de la fédération</a:t>
            </a:r>
            <a:br>
              <a:rPr lang="fr-FR" dirty="0"/>
            </a:br>
            <a:endParaRPr lang="fr-FR" dirty="0"/>
          </a:p>
          <a:p>
            <a:pPr marL="457200" indent="-457200">
              <a:buSzPct val="90000"/>
              <a:buFont typeface="Wingdings" panose="05000000000000000000" pitchFamily="2" charset="2"/>
              <a:buChar char="Ø"/>
            </a:pPr>
            <a:r>
              <a:rPr lang="fr-FR" dirty="0"/>
              <a:t>Prise en charge de l’hébergement </a:t>
            </a:r>
            <a:br>
              <a:rPr lang="fr-FR" dirty="0"/>
            </a:br>
            <a:r>
              <a:rPr lang="fr-FR" dirty="0"/>
              <a:t>et des repas </a:t>
            </a:r>
            <a:br>
              <a:rPr lang="fr-FR" dirty="0"/>
            </a:br>
            <a:endParaRPr lang="fr-FR" dirty="0"/>
          </a:p>
          <a:p>
            <a:pPr marL="457200" indent="-457200">
              <a:buSzPct val="90000"/>
              <a:buFont typeface="Wingdings" panose="05000000000000000000" pitchFamily="2" charset="2"/>
              <a:buChar char="Ø"/>
            </a:pPr>
            <a:r>
              <a:rPr lang="fr-FR" dirty="0"/>
              <a:t>Transport à la charge du </a:t>
            </a:r>
            <a:r>
              <a:rPr lang="fr-FR" dirty="0" err="1"/>
              <a:t>Coreg</a:t>
            </a:r>
            <a:endParaRPr lang="fr-FR" dirty="0"/>
          </a:p>
        </p:txBody>
      </p:sp>
    </p:spTree>
    <p:extLst>
      <p:ext uri="{BB962C8B-B14F-4D97-AF65-F5344CB8AC3E}">
        <p14:creationId xmlns:p14="http://schemas.microsoft.com/office/powerpoint/2010/main" val="18178001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166E9A1E-FAEF-D034-32FF-5848540A9FC9}"/>
              </a:ext>
            </a:extLst>
          </p:cNvPr>
          <p:cNvSpPr>
            <a:spLocks noGrp="1"/>
          </p:cNvSpPr>
          <p:nvPr>
            <p:ph type="title"/>
          </p:nvPr>
        </p:nvSpPr>
        <p:spPr/>
        <p:txBody>
          <a:bodyPr/>
          <a:lstStyle/>
          <a:p>
            <a:r>
              <a:rPr lang="fr-FR" b="1" dirty="0"/>
              <a:t>Critérium &amp; CNER ascension 2024 </a:t>
            </a:r>
          </a:p>
        </p:txBody>
      </p:sp>
      <p:sp>
        <p:nvSpPr>
          <p:cNvPr id="3" name="Espace réservé du contenu 2">
            <a:extLst>
              <a:ext uri="{FF2B5EF4-FFF2-40B4-BE49-F238E27FC236}">
                <a16:creationId xmlns="" xmlns:a16="http://schemas.microsoft.com/office/drawing/2014/main" id="{6F38A959-92C7-C4E4-850D-F3FB27278DFB}"/>
              </a:ext>
            </a:extLst>
          </p:cNvPr>
          <p:cNvSpPr>
            <a:spLocks noGrp="1"/>
          </p:cNvSpPr>
          <p:nvPr>
            <p:ph idx="1"/>
          </p:nvPr>
        </p:nvSpPr>
        <p:spPr>
          <a:xfrm>
            <a:off x="1757143" y="1296272"/>
            <a:ext cx="7673426" cy="4980470"/>
          </a:xfrm>
        </p:spPr>
        <p:txBody>
          <a:bodyPr>
            <a:normAutofit lnSpcReduction="10000"/>
          </a:bodyPr>
          <a:lstStyle/>
          <a:p>
            <a:pPr marL="457200" indent="-457200">
              <a:buFont typeface="Arial" panose="020B0604020202020204" pitchFamily="34" charset="0"/>
              <a:buChar char="•"/>
            </a:pPr>
            <a:r>
              <a:rPr lang="fr-FR" sz="2600" dirty="0"/>
              <a:t>Accord du Codep du Lot </a:t>
            </a:r>
            <a:br>
              <a:rPr lang="fr-FR" sz="2600" dirty="0"/>
            </a:br>
            <a:r>
              <a:rPr lang="fr-FR" sz="2600" dirty="0"/>
              <a:t>et l’organisateur de la maxi verte</a:t>
            </a:r>
            <a:br>
              <a:rPr lang="fr-FR" sz="2600" dirty="0"/>
            </a:br>
            <a:endParaRPr lang="fr-FR" sz="2600" dirty="0"/>
          </a:p>
          <a:p>
            <a:pPr marL="457200" indent="-457200">
              <a:buFont typeface="Arial" panose="020B0604020202020204" pitchFamily="34" charset="0"/>
              <a:buChar char="•"/>
            </a:pPr>
            <a:r>
              <a:rPr lang="fr-FR" sz="2600" dirty="0"/>
              <a:t>Epreuves du critérium jeudi &amp; vendredi</a:t>
            </a:r>
            <a:br>
              <a:rPr lang="fr-FR" sz="2600" dirty="0"/>
            </a:br>
            <a:r>
              <a:rPr lang="fr-FR" sz="2600" dirty="0">
                <a:solidFill>
                  <a:srgbClr val="FF0000"/>
                </a:solidFill>
              </a:rPr>
              <a:t>pas de CNER qui sera sur un autre </a:t>
            </a:r>
            <a:r>
              <a:rPr lang="fr-FR" sz="2600" dirty="0" err="1">
                <a:solidFill>
                  <a:srgbClr val="FF0000"/>
                </a:solidFill>
              </a:rPr>
              <a:t>we</a:t>
            </a:r>
            <a:r>
              <a:rPr lang="fr-FR" sz="2600" dirty="0">
                <a:solidFill>
                  <a:srgbClr val="FF0000"/>
                </a:solidFill>
              </a:rPr>
              <a:t> à définir</a:t>
            </a:r>
            <a:br>
              <a:rPr lang="fr-FR" sz="2600" dirty="0">
                <a:solidFill>
                  <a:srgbClr val="FF0000"/>
                </a:solidFill>
              </a:rPr>
            </a:br>
            <a:endParaRPr lang="fr-FR" sz="2600" dirty="0">
              <a:solidFill>
                <a:srgbClr val="FF0000"/>
              </a:solidFill>
            </a:endParaRPr>
          </a:p>
          <a:p>
            <a:pPr marL="457200" indent="-457200">
              <a:buFont typeface="Arial" panose="020B0604020202020204" pitchFamily="34" charset="0"/>
              <a:buChar char="•"/>
            </a:pPr>
            <a:r>
              <a:rPr lang="fr-FR" sz="2600" dirty="0"/>
              <a:t>5 jours de randonnées du mercredi au dimanche sont proposés par la Maxi-Verte</a:t>
            </a:r>
            <a:br>
              <a:rPr lang="fr-FR" sz="2600" dirty="0"/>
            </a:br>
            <a:endParaRPr lang="fr-FR" sz="2600" dirty="0"/>
          </a:p>
          <a:p>
            <a:pPr lvl="1" indent="0">
              <a:buNone/>
            </a:pPr>
            <a:r>
              <a:rPr lang="fr-FR" sz="1800" dirty="0"/>
              <a:t>Toutes les infos hébergements, parcours…</a:t>
            </a:r>
            <a:br>
              <a:rPr lang="fr-FR" sz="1800" dirty="0"/>
            </a:br>
            <a:r>
              <a:rPr lang="fr-FR" sz="1800" dirty="0"/>
              <a:t>sur le site </a:t>
            </a:r>
            <a:r>
              <a:rPr lang="fr-FR" sz="1800" dirty="0">
                <a:hlinkClick r:id="rId2"/>
              </a:rPr>
              <a:t>http://lot.ffvelo.fr/maxiverte2024.html</a:t>
            </a:r>
            <a:r>
              <a:rPr lang="fr-FR" sz="1800" dirty="0"/>
              <a:t/>
            </a:r>
            <a:br>
              <a:rPr lang="fr-FR" sz="1800" dirty="0"/>
            </a:br>
            <a:r>
              <a:rPr lang="fr-FR" sz="1800" dirty="0"/>
              <a:t/>
            </a:r>
            <a:br>
              <a:rPr lang="fr-FR" sz="1800" dirty="0"/>
            </a:br>
            <a:r>
              <a:rPr lang="fr-FR" sz="1800" dirty="0"/>
              <a:t>Inscription aux randonnées </a:t>
            </a:r>
            <a:br>
              <a:rPr lang="fr-FR" sz="1800" dirty="0"/>
            </a:br>
            <a:r>
              <a:rPr lang="fr-FR" sz="1800" dirty="0">
                <a:hlinkClick r:id="rId3"/>
              </a:rPr>
              <a:t>https://maxiverte-2024.ikinoa.com/</a:t>
            </a:r>
            <a:endParaRPr lang="fr-FR" dirty="0"/>
          </a:p>
          <a:p>
            <a:pPr marL="457200" indent="-457200">
              <a:buFont typeface="Arial" panose="020B0604020202020204" pitchFamily="34" charset="0"/>
              <a:buChar char="•"/>
            </a:pPr>
            <a:endParaRPr lang="fr-FR" dirty="0"/>
          </a:p>
          <a:p>
            <a:pPr marL="457200" indent="-457200">
              <a:buFont typeface="Arial" panose="020B0604020202020204" pitchFamily="34" charset="0"/>
              <a:buChar char="•"/>
            </a:pPr>
            <a:endParaRPr lang="fr-FR" dirty="0"/>
          </a:p>
        </p:txBody>
      </p:sp>
    </p:spTree>
    <p:extLst>
      <p:ext uri="{BB962C8B-B14F-4D97-AF65-F5344CB8AC3E}">
        <p14:creationId xmlns:p14="http://schemas.microsoft.com/office/powerpoint/2010/main" val="1313019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48F60036-B4E4-3F4C-B898-7ACE86E70DA0}"/>
              </a:ext>
            </a:extLst>
          </p:cNvPr>
          <p:cNvSpPr>
            <a:spLocks noGrp="1"/>
          </p:cNvSpPr>
          <p:nvPr>
            <p:ph type="title"/>
          </p:nvPr>
        </p:nvSpPr>
        <p:spPr/>
        <p:txBody>
          <a:bodyPr>
            <a:normAutofit/>
          </a:bodyPr>
          <a:lstStyle/>
          <a:p>
            <a:pPr algn="ctr"/>
            <a:r>
              <a:rPr lang="fr-FR" dirty="0"/>
              <a:t>Calendrier fédéral 2024 jeunes</a:t>
            </a:r>
          </a:p>
        </p:txBody>
      </p:sp>
      <p:sp>
        <p:nvSpPr>
          <p:cNvPr id="3" name="Espace réservé du texte 2">
            <a:extLst>
              <a:ext uri="{FF2B5EF4-FFF2-40B4-BE49-F238E27FC236}">
                <a16:creationId xmlns="" xmlns:a16="http://schemas.microsoft.com/office/drawing/2014/main" id="{A98D171D-240F-0841-9257-2F4D15037C6D}"/>
              </a:ext>
            </a:extLst>
          </p:cNvPr>
          <p:cNvSpPr>
            <a:spLocks noGrp="1"/>
          </p:cNvSpPr>
          <p:nvPr>
            <p:ph type="body" sz="quarter" idx="10"/>
          </p:nvPr>
        </p:nvSpPr>
        <p:spPr>
          <a:xfrm>
            <a:off x="644825" y="1565174"/>
            <a:ext cx="7886700" cy="4767045"/>
          </a:xfrm>
        </p:spPr>
        <p:txBody>
          <a:bodyPr>
            <a:normAutofit/>
          </a:bodyPr>
          <a:lstStyle/>
          <a:p>
            <a:pPr marL="342900" indent="-342900">
              <a:buFont typeface="Arial" panose="020B0604020202020204" pitchFamily="34" charset="0"/>
              <a:buChar char="•"/>
            </a:pPr>
            <a:r>
              <a:rPr lang="fr-FR" sz="2000" b="1" dirty="0">
                <a:solidFill>
                  <a:srgbClr val="162D86"/>
                </a:solidFill>
              </a:rPr>
              <a:t>Epreuves nationales Critérium et CNER </a:t>
            </a:r>
          </a:p>
          <a:p>
            <a:pPr marL="1143000" lvl="1">
              <a:buFont typeface="Arial" panose="020B0604020202020204" pitchFamily="34" charset="0"/>
              <a:buChar char="•"/>
            </a:pPr>
            <a:r>
              <a:rPr lang="fr-FR" sz="1500" b="1" dirty="0">
                <a:solidFill>
                  <a:srgbClr val="162D86"/>
                </a:solidFill>
              </a:rPr>
              <a:t>à l’Ascension du 8 au 11 mai </a:t>
            </a:r>
          </a:p>
          <a:p>
            <a:pPr marL="1143000" lvl="1">
              <a:buFont typeface="Arial" panose="020B0604020202020204" pitchFamily="34" charset="0"/>
              <a:buChar char="•"/>
            </a:pPr>
            <a:r>
              <a:rPr lang="fr-FR" sz="1500" b="1" dirty="0">
                <a:solidFill>
                  <a:srgbClr val="162D86"/>
                </a:solidFill>
              </a:rPr>
              <a:t>avec Maxi verte dans le Lot</a:t>
            </a:r>
          </a:p>
          <a:p>
            <a:pPr marL="1143000" lvl="1">
              <a:buFont typeface="Arial" panose="020B0604020202020204" pitchFamily="34" charset="0"/>
              <a:buChar char="•"/>
            </a:pPr>
            <a:endParaRPr lang="fr-FR" sz="1500" b="1" dirty="0">
              <a:solidFill>
                <a:srgbClr val="162D86"/>
              </a:solidFill>
            </a:endParaRPr>
          </a:p>
          <a:p>
            <a:pPr marL="342900" indent="-342900">
              <a:buFont typeface="Arial" panose="020B0604020202020204" pitchFamily="34" charset="0"/>
              <a:buChar char="•"/>
            </a:pPr>
            <a:r>
              <a:rPr lang="fr-FR" sz="2000" b="1" dirty="0">
                <a:solidFill>
                  <a:srgbClr val="162D86"/>
                </a:solidFill>
              </a:rPr>
              <a:t>Séjours jeunes pendant Semaine fédérale de Roanne du 20 au 27 juillet </a:t>
            </a:r>
          </a:p>
          <a:p>
            <a:pPr marL="1143000" lvl="1">
              <a:buFont typeface="Arial" panose="020B0604020202020204" pitchFamily="34" charset="0"/>
              <a:buChar char="•"/>
            </a:pPr>
            <a:r>
              <a:rPr lang="fr-FR" b="1" dirty="0">
                <a:solidFill>
                  <a:srgbClr val="162D86"/>
                </a:solidFill>
              </a:rPr>
              <a:t>Organisations possibles par COREG, CODEP, Ecoles</a:t>
            </a:r>
          </a:p>
          <a:p>
            <a:pPr marL="1143000" lvl="1">
              <a:buFont typeface="Arial" panose="020B0604020202020204" pitchFamily="34" charset="0"/>
              <a:buChar char="•"/>
            </a:pPr>
            <a:endParaRPr lang="fr-FR" sz="2000" b="1" dirty="0">
              <a:solidFill>
                <a:srgbClr val="162D86"/>
              </a:solidFill>
            </a:endParaRPr>
          </a:p>
          <a:p>
            <a:pPr marL="342900" indent="-342900">
              <a:buFont typeface="Arial" panose="020B0604020202020204" pitchFamily="34" charset="0"/>
              <a:buChar char="•"/>
            </a:pPr>
            <a:r>
              <a:rPr lang="fr-FR" sz="2000" b="1" dirty="0">
                <a:solidFill>
                  <a:srgbClr val="162D86"/>
                </a:solidFill>
              </a:rPr>
              <a:t>Septembre 2024 : Concours Européen d’Education Routière à Paris (Halle Carpentier)</a:t>
            </a:r>
          </a:p>
          <a:p>
            <a:pPr marL="342900" indent="-342900">
              <a:buFont typeface="Arial" panose="020B0604020202020204" pitchFamily="34" charset="0"/>
              <a:buChar char="•"/>
            </a:pPr>
            <a:endParaRPr lang="fr-FR" sz="1500" b="1" dirty="0"/>
          </a:p>
        </p:txBody>
      </p:sp>
    </p:spTree>
    <p:extLst>
      <p:ext uri="{BB962C8B-B14F-4D97-AF65-F5344CB8AC3E}">
        <p14:creationId xmlns:p14="http://schemas.microsoft.com/office/powerpoint/2010/main" val="35227757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166E9A1E-FAEF-D034-32FF-5848540A9FC9}"/>
              </a:ext>
            </a:extLst>
          </p:cNvPr>
          <p:cNvSpPr>
            <a:spLocks noGrp="1"/>
          </p:cNvSpPr>
          <p:nvPr>
            <p:ph type="title"/>
          </p:nvPr>
        </p:nvSpPr>
        <p:spPr>
          <a:xfrm>
            <a:off x="1438147" y="640687"/>
            <a:ext cx="5915963" cy="448811"/>
          </a:xfrm>
        </p:spPr>
        <p:txBody>
          <a:bodyPr/>
          <a:lstStyle/>
          <a:p>
            <a:r>
              <a:rPr lang="fr-FR" b="1" dirty="0"/>
              <a:t>Toutes les EFV à Roanne</a:t>
            </a:r>
            <a:br>
              <a:rPr lang="fr-FR" b="1" dirty="0"/>
            </a:br>
            <a:r>
              <a:rPr lang="fr-FR" b="1" dirty="0"/>
              <a:t>du 16 au 20/28 juillet 2024 </a:t>
            </a:r>
            <a:br>
              <a:rPr lang="fr-FR" b="1" dirty="0"/>
            </a:br>
            <a:r>
              <a:rPr lang="fr-FR" sz="2000" dirty="0"/>
              <a:t>e nom de l’évènement reste à trouver</a:t>
            </a:r>
          </a:p>
        </p:txBody>
      </p:sp>
      <p:sp>
        <p:nvSpPr>
          <p:cNvPr id="3" name="Espace réservé du contenu 2">
            <a:extLst>
              <a:ext uri="{FF2B5EF4-FFF2-40B4-BE49-F238E27FC236}">
                <a16:creationId xmlns="" xmlns:a16="http://schemas.microsoft.com/office/drawing/2014/main" id="{6F38A959-92C7-C4E4-850D-F3FB27278DFB}"/>
              </a:ext>
            </a:extLst>
          </p:cNvPr>
          <p:cNvSpPr>
            <a:spLocks noGrp="1"/>
          </p:cNvSpPr>
          <p:nvPr>
            <p:ph idx="1"/>
          </p:nvPr>
        </p:nvSpPr>
        <p:spPr>
          <a:xfrm>
            <a:off x="1041790" y="1168719"/>
            <a:ext cx="8340205" cy="5248701"/>
          </a:xfrm>
        </p:spPr>
        <p:txBody>
          <a:bodyPr>
            <a:normAutofit fontScale="92500" lnSpcReduction="10000"/>
          </a:bodyPr>
          <a:lstStyle/>
          <a:p>
            <a:pPr marL="0" indent="0">
              <a:buNone/>
            </a:pPr>
            <a:endParaRPr lang="fr-FR" dirty="0"/>
          </a:p>
          <a:p>
            <a:pPr marL="457200" indent="-457200">
              <a:buFont typeface="Arial" panose="020B0604020202020204" pitchFamily="34" charset="0"/>
              <a:buChar char="•"/>
            </a:pPr>
            <a:r>
              <a:rPr lang="fr-FR" sz="2600" dirty="0"/>
              <a:t>OK du COSFIC de Roanne</a:t>
            </a:r>
          </a:p>
          <a:p>
            <a:pPr marL="1257300" lvl="1" indent="-457200">
              <a:buFont typeface="Arial" panose="020B0604020202020204" pitchFamily="34" charset="0"/>
              <a:buChar char="•"/>
            </a:pPr>
            <a:r>
              <a:rPr lang="fr-FR" sz="1800" dirty="0"/>
              <a:t>site de la SF </a:t>
            </a:r>
            <a:r>
              <a:rPr lang="fr-FR" sz="1800" dirty="0">
                <a:hlinkClick r:id="rId2"/>
              </a:rPr>
              <a:t>https://www.cycloroanne2024.fr/</a:t>
            </a:r>
            <a:endParaRPr lang="fr-FR" sz="1800" dirty="0"/>
          </a:p>
          <a:p>
            <a:pPr marL="457200" indent="-457200">
              <a:buFont typeface="Arial" panose="020B0604020202020204" pitchFamily="34" charset="0"/>
              <a:buChar char="•"/>
            </a:pPr>
            <a:r>
              <a:rPr lang="fr-FR" sz="2600" dirty="0"/>
              <a:t>Combiner TU + SNEJ </a:t>
            </a:r>
            <a:br>
              <a:rPr lang="fr-FR" sz="2600" dirty="0"/>
            </a:br>
            <a:r>
              <a:rPr lang="fr-FR" sz="2600" dirty="0"/>
              <a:t>- un voyage itinérant (2 à 4 jours)</a:t>
            </a:r>
            <a:br>
              <a:rPr lang="fr-FR" sz="2600" dirty="0"/>
            </a:br>
            <a:r>
              <a:rPr lang="fr-FR" sz="2600" dirty="0"/>
              <a:t>- une participation à un camps jeunes sur la SF</a:t>
            </a:r>
          </a:p>
          <a:p>
            <a:pPr marL="457200" indent="-457200">
              <a:buFont typeface="Arial" panose="020B0604020202020204" pitchFamily="34" charset="0"/>
              <a:buChar char="•"/>
            </a:pPr>
            <a:r>
              <a:rPr lang="fr-FR" sz="2600" dirty="0"/>
              <a:t>Evènement jeune ouvert aux comités régionaux, </a:t>
            </a:r>
            <a:br>
              <a:rPr lang="fr-FR" sz="2600" dirty="0"/>
            </a:br>
            <a:r>
              <a:rPr lang="fr-FR" sz="2600" dirty="0"/>
              <a:t>comités départementaux et EFV :</a:t>
            </a:r>
          </a:p>
          <a:p>
            <a:pPr marL="1257300" lvl="1" indent="-457200">
              <a:buFont typeface="Arial" panose="020B0604020202020204" pitchFamily="34" charset="0"/>
              <a:buChar char="•"/>
            </a:pPr>
            <a:r>
              <a:rPr lang="fr-FR" dirty="0"/>
              <a:t>Chaque groupe déclare son séjour auprès de sa Direction Départemental Jeunesse et Sports</a:t>
            </a:r>
          </a:p>
          <a:p>
            <a:pPr marL="1257300" lvl="1" indent="-457200">
              <a:buFont typeface="Arial" panose="020B0604020202020204" pitchFamily="34" charset="0"/>
              <a:buChar char="•"/>
            </a:pPr>
            <a:r>
              <a:rPr lang="fr-FR" dirty="0"/>
              <a:t>Camping spécifique pour les jeunes</a:t>
            </a:r>
          </a:p>
          <a:p>
            <a:pPr marL="1257300" lvl="1" indent="-457200">
              <a:buFont typeface="Arial" panose="020B0604020202020204" pitchFamily="34" charset="0"/>
              <a:buChar char="•"/>
            </a:pPr>
            <a:r>
              <a:rPr lang="fr-FR" dirty="0"/>
              <a:t>Les parcours de la semaine fédérale (VTT et route)</a:t>
            </a:r>
          </a:p>
          <a:p>
            <a:pPr marL="1257300" lvl="1" indent="-457200">
              <a:buFont typeface="Arial" panose="020B0604020202020204" pitchFamily="34" charset="0"/>
              <a:buChar char="•"/>
            </a:pPr>
            <a:r>
              <a:rPr lang="fr-FR" dirty="0"/>
              <a:t>Des animations quotidiennes (soirée, jeux </a:t>
            </a:r>
            <a:r>
              <a:rPr lang="fr-FR" dirty="0" err="1"/>
              <a:t>inter-région</a:t>
            </a:r>
            <a:r>
              <a:rPr lang="fr-FR" dirty="0"/>
              <a:t>,..)</a:t>
            </a:r>
          </a:p>
          <a:p>
            <a:pPr marL="1257300" lvl="1" indent="-457200">
              <a:buFont typeface="Arial" panose="020B0604020202020204" pitchFamily="34" charset="0"/>
              <a:buChar char="•"/>
            </a:pPr>
            <a:r>
              <a:rPr lang="fr-FR" dirty="0"/>
              <a:t>Restauration fédérale commune possible (ou pas…)</a:t>
            </a:r>
          </a:p>
          <a:p>
            <a:pPr marL="1257300" lvl="1" indent="-457200">
              <a:buFont typeface="Arial" panose="020B0604020202020204" pitchFamily="34" charset="0"/>
              <a:buChar char="•"/>
            </a:pPr>
            <a:r>
              <a:rPr lang="fr-FR" dirty="0"/>
              <a:t>Inscription de groupe dès septembre </a:t>
            </a:r>
          </a:p>
          <a:p>
            <a:pPr marL="457200" indent="-457200">
              <a:buFont typeface="Arial" panose="020B0604020202020204" pitchFamily="34" charset="0"/>
              <a:buChar char="•"/>
            </a:pPr>
            <a:endParaRPr lang="fr-FR" dirty="0"/>
          </a:p>
        </p:txBody>
      </p:sp>
    </p:spTree>
    <p:extLst>
      <p:ext uri="{BB962C8B-B14F-4D97-AF65-F5344CB8AC3E}">
        <p14:creationId xmlns:p14="http://schemas.microsoft.com/office/powerpoint/2010/main" val="38844836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127342" y="2404999"/>
            <a:ext cx="7593104" cy="707886"/>
          </a:xfrm>
          <a:prstGeom prst="rect">
            <a:avLst/>
          </a:prstGeom>
          <a:noFill/>
        </p:spPr>
        <p:txBody>
          <a:bodyPr wrap="none" rtlCol="0">
            <a:spAutoFit/>
          </a:bodyPr>
          <a:lstStyle/>
          <a:p>
            <a:r>
              <a:rPr lang="fr-FR" sz="4000" dirty="0" smtClean="0"/>
              <a:t>Point Financier      Maurice Lecomte</a:t>
            </a:r>
            <a:endParaRPr lang="fr-FR" sz="4000" dirty="0"/>
          </a:p>
        </p:txBody>
      </p:sp>
    </p:spTree>
    <p:extLst>
      <p:ext uri="{BB962C8B-B14F-4D97-AF65-F5344CB8AC3E}">
        <p14:creationId xmlns:p14="http://schemas.microsoft.com/office/powerpoint/2010/main" val="18724542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247" y="2716429"/>
            <a:ext cx="4410075"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1700802" y="1432088"/>
            <a:ext cx="6011967" cy="707886"/>
          </a:xfrm>
          <a:prstGeom prst="rect">
            <a:avLst/>
          </a:prstGeom>
          <a:noFill/>
        </p:spPr>
        <p:txBody>
          <a:bodyPr wrap="none" rtlCol="0">
            <a:spAutoFit/>
          </a:bodyPr>
          <a:lstStyle/>
          <a:p>
            <a:r>
              <a:rPr lang="fr-FR" sz="4000" dirty="0" smtClean="0"/>
              <a:t>Sujets suite retour des clubs</a:t>
            </a:r>
            <a:endParaRPr lang="fr-FR" sz="4000" dirty="0"/>
          </a:p>
        </p:txBody>
      </p:sp>
    </p:spTree>
    <p:extLst>
      <p:ext uri="{BB962C8B-B14F-4D97-AF65-F5344CB8AC3E}">
        <p14:creationId xmlns:p14="http://schemas.microsoft.com/office/powerpoint/2010/main" val="2149863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48F60036-B4E4-3F4C-B898-7ACE86E70DA0}"/>
              </a:ext>
            </a:extLst>
          </p:cNvPr>
          <p:cNvSpPr>
            <a:spLocks noGrp="1"/>
          </p:cNvSpPr>
          <p:nvPr>
            <p:ph type="title"/>
          </p:nvPr>
        </p:nvSpPr>
        <p:spPr>
          <a:xfrm>
            <a:off x="773569" y="758312"/>
            <a:ext cx="7886700" cy="681477"/>
          </a:xfrm>
        </p:spPr>
        <p:txBody>
          <a:bodyPr>
            <a:normAutofit/>
          </a:bodyPr>
          <a:lstStyle/>
          <a:p>
            <a:pPr algn="ctr"/>
            <a:r>
              <a:rPr lang="fr-FR" dirty="0"/>
              <a:t>Calendrier régional IDF 2024</a:t>
            </a:r>
          </a:p>
        </p:txBody>
      </p:sp>
      <p:sp>
        <p:nvSpPr>
          <p:cNvPr id="3" name="Espace réservé du texte 2">
            <a:extLst>
              <a:ext uri="{FF2B5EF4-FFF2-40B4-BE49-F238E27FC236}">
                <a16:creationId xmlns="" xmlns:a16="http://schemas.microsoft.com/office/drawing/2014/main" id="{A98D171D-240F-0841-9257-2F4D15037C6D}"/>
              </a:ext>
            </a:extLst>
          </p:cNvPr>
          <p:cNvSpPr>
            <a:spLocks noGrp="1"/>
          </p:cNvSpPr>
          <p:nvPr>
            <p:ph type="body" sz="quarter" idx="10"/>
          </p:nvPr>
        </p:nvSpPr>
        <p:spPr>
          <a:xfrm>
            <a:off x="1396385" y="1302128"/>
            <a:ext cx="7886700" cy="4767045"/>
          </a:xfrm>
        </p:spPr>
        <p:txBody>
          <a:bodyPr>
            <a:normAutofit fontScale="92500" lnSpcReduction="10000"/>
          </a:bodyPr>
          <a:lstStyle/>
          <a:p>
            <a:pPr marL="342900" indent="-342900">
              <a:buFont typeface="Arial" panose="020B0604020202020204" pitchFamily="34" charset="0"/>
              <a:buChar char="•"/>
            </a:pPr>
            <a:r>
              <a:rPr lang="fr-FR" sz="2000" b="1" dirty="0">
                <a:solidFill>
                  <a:srgbClr val="162D86"/>
                </a:solidFill>
              </a:rPr>
              <a:t>Samedi 18 novembre 2023 : AG du COREG à Trappes</a:t>
            </a:r>
          </a:p>
          <a:p>
            <a:pPr marL="342900" indent="-342900">
              <a:buFont typeface="Arial" panose="020B0604020202020204" pitchFamily="34" charset="0"/>
              <a:buChar char="•"/>
            </a:pPr>
            <a:r>
              <a:rPr lang="fr-FR" sz="2000" b="1" dirty="0">
                <a:solidFill>
                  <a:srgbClr val="162D86"/>
                </a:solidFill>
              </a:rPr>
              <a:t>du 18 au 24 mai 2024 : La </a:t>
            </a:r>
            <a:r>
              <a:rPr lang="fr-FR" sz="2000" b="1" dirty="0" err="1">
                <a:solidFill>
                  <a:srgbClr val="162D86"/>
                </a:solidFill>
              </a:rPr>
              <a:t>Véloscénie</a:t>
            </a:r>
            <a:r>
              <a:rPr lang="fr-FR" sz="2000" b="1" dirty="0">
                <a:solidFill>
                  <a:srgbClr val="162D86"/>
                </a:solidFill>
              </a:rPr>
              <a:t> réservé aux féminines</a:t>
            </a:r>
          </a:p>
          <a:p>
            <a:pPr marL="1143000" lvl="1">
              <a:buFont typeface="Arial" panose="020B0604020202020204" pitchFamily="34" charset="0"/>
              <a:buChar char="•"/>
            </a:pPr>
            <a:r>
              <a:rPr lang="fr-FR" sz="1500" b="1" dirty="0">
                <a:solidFill>
                  <a:srgbClr val="162D86"/>
                </a:solidFill>
              </a:rPr>
              <a:t>Du Mont St Michel à Paris</a:t>
            </a:r>
          </a:p>
          <a:p>
            <a:pPr marL="1143000" lvl="1">
              <a:buFont typeface="Arial" panose="020B0604020202020204" pitchFamily="34" charset="0"/>
              <a:buChar char="•"/>
            </a:pPr>
            <a:r>
              <a:rPr lang="fr-FR" sz="1500" b="1" dirty="0">
                <a:solidFill>
                  <a:srgbClr val="162D86"/>
                </a:solidFill>
              </a:rPr>
              <a:t>Aller en Autocar</a:t>
            </a:r>
          </a:p>
          <a:p>
            <a:pPr marL="1143000" lvl="1">
              <a:buFont typeface="Arial" panose="020B0604020202020204" pitchFamily="34" charset="0"/>
              <a:buChar char="•"/>
            </a:pPr>
            <a:r>
              <a:rPr lang="fr-FR" sz="1500" b="1" dirty="0">
                <a:solidFill>
                  <a:srgbClr val="162D86"/>
                </a:solidFill>
              </a:rPr>
              <a:t>40 places</a:t>
            </a:r>
          </a:p>
          <a:p>
            <a:pPr marL="1143000" lvl="1">
              <a:buFont typeface="Arial" panose="020B0604020202020204" pitchFamily="34" charset="0"/>
              <a:buChar char="•"/>
            </a:pPr>
            <a:r>
              <a:rPr lang="fr-FR" sz="1500" b="1" dirty="0">
                <a:solidFill>
                  <a:srgbClr val="162D86"/>
                </a:solidFill>
              </a:rPr>
              <a:t>Besoin support logistique</a:t>
            </a:r>
          </a:p>
          <a:p>
            <a:pPr marL="1143000" lvl="1">
              <a:buFont typeface="Arial" panose="020B0604020202020204" pitchFamily="34" charset="0"/>
              <a:buChar char="•"/>
            </a:pPr>
            <a:endParaRPr lang="fr-FR" sz="1500" b="1" dirty="0">
              <a:solidFill>
                <a:srgbClr val="162D86"/>
              </a:solidFill>
            </a:endParaRPr>
          </a:p>
          <a:p>
            <a:pPr marL="342900" indent="-342900">
              <a:buFont typeface="Arial" panose="020B0604020202020204" pitchFamily="34" charset="0"/>
              <a:buChar char="•"/>
            </a:pPr>
            <a:r>
              <a:rPr lang="fr-FR" sz="2000" b="1" dirty="0">
                <a:solidFill>
                  <a:srgbClr val="162D86"/>
                </a:solidFill>
              </a:rPr>
              <a:t>Epreuves régionales jeunes Critérium et CNER </a:t>
            </a:r>
          </a:p>
          <a:p>
            <a:pPr marL="1143000" lvl="1">
              <a:buFont typeface="Arial" panose="020B0604020202020204" pitchFamily="34" charset="0"/>
              <a:buChar char="•"/>
            </a:pPr>
            <a:r>
              <a:rPr lang="fr-FR" sz="1500" b="1" dirty="0">
                <a:solidFill>
                  <a:srgbClr val="162D86"/>
                </a:solidFill>
              </a:rPr>
              <a:t>Date à fixer</a:t>
            </a:r>
          </a:p>
          <a:p>
            <a:pPr marL="1143000" lvl="1">
              <a:buFont typeface="Arial" panose="020B0604020202020204" pitchFamily="34" charset="0"/>
              <a:buChar char="•"/>
            </a:pPr>
            <a:endParaRPr lang="fr-FR" sz="1500" b="1" dirty="0">
              <a:solidFill>
                <a:srgbClr val="162D86"/>
              </a:solidFill>
            </a:endParaRPr>
          </a:p>
          <a:p>
            <a:pPr marL="342900" indent="-342900">
              <a:buFont typeface="Arial" panose="020B0604020202020204" pitchFamily="34" charset="0"/>
              <a:buChar char="•"/>
            </a:pPr>
            <a:r>
              <a:rPr lang="fr-FR" sz="2000" b="1" dirty="0">
                <a:solidFill>
                  <a:srgbClr val="162D86"/>
                </a:solidFill>
              </a:rPr>
              <a:t>Séjour jeunes de juillet : date à fixer</a:t>
            </a:r>
          </a:p>
          <a:p>
            <a:pPr marL="1143000" lvl="1">
              <a:buFont typeface="Arial" panose="020B0604020202020204" pitchFamily="34" charset="0"/>
              <a:buChar char="•"/>
            </a:pPr>
            <a:r>
              <a:rPr lang="fr-FR" sz="1500" b="1" dirty="0">
                <a:solidFill>
                  <a:srgbClr val="162D86"/>
                </a:solidFill>
              </a:rPr>
              <a:t>Date à fixer</a:t>
            </a:r>
          </a:p>
          <a:p>
            <a:pPr marL="342900" indent="-342900">
              <a:buFont typeface="Arial" panose="020B0604020202020204" pitchFamily="34" charset="0"/>
              <a:buChar char="•"/>
            </a:pPr>
            <a:r>
              <a:rPr lang="fr-FR" sz="2000" b="1" dirty="0">
                <a:solidFill>
                  <a:srgbClr val="162D86"/>
                </a:solidFill>
              </a:rPr>
              <a:t>Du samedi 28/09 au samedi 05/10/2024 : Séjour au Centre CAPFRANCE ‘Les Balcons du lac’ à proximité d’Annecy</a:t>
            </a:r>
          </a:p>
          <a:p>
            <a:pPr marL="1143000" lvl="1">
              <a:buFont typeface="Arial" panose="020B0604020202020204" pitchFamily="34" charset="0"/>
              <a:buChar char="•"/>
            </a:pPr>
            <a:r>
              <a:rPr lang="fr-FR" sz="1600" b="1" dirty="0">
                <a:solidFill>
                  <a:srgbClr val="162D86"/>
                </a:solidFill>
              </a:rPr>
              <a:t>42 personnes</a:t>
            </a:r>
          </a:p>
          <a:p>
            <a:pPr marL="1143000" lvl="1">
              <a:buFont typeface="Arial" panose="020B0604020202020204" pitchFamily="34" charset="0"/>
              <a:buChar char="•"/>
            </a:pPr>
            <a:r>
              <a:rPr lang="fr-FR" sz="1600" b="1" dirty="0">
                <a:solidFill>
                  <a:srgbClr val="162D86"/>
                </a:solidFill>
              </a:rPr>
              <a:t>En </a:t>
            </a:r>
            <a:r>
              <a:rPr lang="fr-FR" sz="1600" b="1" dirty="0" err="1">
                <a:solidFill>
                  <a:srgbClr val="162D86"/>
                </a:solidFill>
              </a:rPr>
              <a:t>etoile</a:t>
            </a:r>
            <a:endParaRPr lang="fr-FR" sz="1600" b="1" dirty="0">
              <a:solidFill>
                <a:srgbClr val="162D86"/>
              </a:solidFill>
            </a:endParaRPr>
          </a:p>
          <a:p>
            <a:pPr marL="342900" indent="-342900">
              <a:buFont typeface="Arial" panose="020B0604020202020204" pitchFamily="34" charset="0"/>
              <a:buChar char="•"/>
            </a:pPr>
            <a:endParaRPr lang="fr-FR" sz="2000" b="1" dirty="0">
              <a:solidFill>
                <a:srgbClr val="162D86"/>
              </a:solidFill>
            </a:endParaRPr>
          </a:p>
          <a:p>
            <a:pPr marL="342900" indent="-342900">
              <a:buFont typeface="Arial" panose="020B0604020202020204" pitchFamily="34" charset="0"/>
              <a:buChar char="•"/>
            </a:pPr>
            <a:endParaRPr lang="fr-FR" sz="1500" b="1" dirty="0"/>
          </a:p>
        </p:txBody>
      </p:sp>
    </p:spTree>
    <p:extLst>
      <p:ext uri="{BB962C8B-B14F-4D97-AF65-F5344CB8AC3E}">
        <p14:creationId xmlns:p14="http://schemas.microsoft.com/office/powerpoint/2010/main" val="25266216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215024" y="231918"/>
            <a:ext cx="3799502" cy="369332"/>
          </a:xfrm>
          <a:prstGeom prst="rect">
            <a:avLst/>
          </a:prstGeom>
          <a:noFill/>
        </p:spPr>
        <p:txBody>
          <a:bodyPr wrap="none" rtlCol="0">
            <a:spAutoFit/>
          </a:bodyPr>
          <a:lstStyle/>
          <a:p>
            <a:r>
              <a:rPr lang="fr-FR" dirty="0" smtClean="0"/>
              <a:t>Calendrier Organisations 77 pour 2024</a:t>
            </a:r>
            <a:endParaRPr lang="fr-FR"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95" y="587021"/>
            <a:ext cx="8970224" cy="5401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12652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CF056807-B0C8-4F07-85E7-F7089CF1DAF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3109" y="147176"/>
            <a:ext cx="2176276" cy="917450"/>
          </a:xfrm>
          <a:prstGeom prst="rect">
            <a:avLst/>
          </a:prstGeom>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6570" y="106572"/>
            <a:ext cx="1507126" cy="11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p:txBody>
          <a:bodyPr/>
          <a:lstStyle/>
          <a:p>
            <a:r>
              <a:rPr lang="fr-FR" dirty="0" smtClean="0"/>
              <a:t>Commission Formation</a:t>
            </a:r>
            <a:endParaRPr lang="en-US" dirty="0"/>
          </a:p>
        </p:txBody>
      </p:sp>
      <p:sp>
        <p:nvSpPr>
          <p:cNvPr id="3" name="Espace réservé du texte 2"/>
          <p:cNvSpPr>
            <a:spLocks noGrp="1"/>
          </p:cNvSpPr>
          <p:nvPr>
            <p:ph type="body" sz="quarter" idx="12"/>
          </p:nvPr>
        </p:nvSpPr>
        <p:spPr>
          <a:xfrm>
            <a:off x="1726205" y="3807639"/>
            <a:ext cx="6758417" cy="913990"/>
          </a:xfrm>
        </p:spPr>
        <p:txBody>
          <a:bodyPr/>
          <a:lstStyle/>
          <a:p>
            <a:r>
              <a:rPr lang="fr-FR" dirty="0" smtClean="0"/>
              <a:t>Didier Tourneroche </a:t>
            </a:r>
          </a:p>
          <a:p>
            <a:r>
              <a:rPr lang="fr-FR" dirty="0" smtClean="0"/>
              <a:t>Délégué Départemental à la Formation </a:t>
            </a:r>
            <a:endParaRPr lang="en-US" dirty="0"/>
          </a:p>
        </p:txBody>
      </p:sp>
    </p:spTree>
    <p:extLst>
      <p:ext uri="{BB962C8B-B14F-4D97-AF65-F5344CB8AC3E}">
        <p14:creationId xmlns:p14="http://schemas.microsoft.com/office/powerpoint/2010/main" val="18787557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CF056807-B0C8-4F07-85E7-F7089CF1DAF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3109" y="147176"/>
            <a:ext cx="2176276" cy="917450"/>
          </a:xfrm>
          <a:prstGeom prst="rect">
            <a:avLst/>
          </a:prstGeom>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6570" y="106572"/>
            <a:ext cx="1507126" cy="11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p:txBody>
          <a:bodyPr/>
          <a:lstStyle/>
          <a:p>
            <a:endParaRPr lang="en-US"/>
          </a:p>
        </p:txBody>
      </p:sp>
      <p:sp>
        <p:nvSpPr>
          <p:cNvPr id="3" name="Espace réservé du texte 2"/>
          <p:cNvSpPr>
            <a:spLocks noGrp="1"/>
          </p:cNvSpPr>
          <p:nvPr>
            <p:ph type="body" sz="quarter" idx="10"/>
          </p:nvPr>
        </p:nvSpPr>
        <p:spPr/>
        <p:txBody>
          <a:bodyPr/>
          <a:lstStyle/>
          <a:p>
            <a:endParaRPr lang="en-US"/>
          </a:p>
        </p:txBody>
      </p:sp>
      <p:sp>
        <p:nvSpPr>
          <p:cNvPr id="5" name="Espace réservé du texte 4"/>
          <p:cNvSpPr>
            <a:spLocks noGrp="1"/>
          </p:cNvSpPr>
          <p:nvPr>
            <p:ph type="body" sz="quarter" idx="11"/>
          </p:nvPr>
        </p:nvSpPr>
        <p:spPr>
          <a:xfrm>
            <a:off x="1726187" y="2718328"/>
            <a:ext cx="6554788" cy="3645913"/>
          </a:xfrm>
        </p:spPr>
        <p:txBody>
          <a:bodyPr>
            <a:normAutofit/>
          </a:bodyPr>
          <a:lstStyle/>
          <a:p>
            <a:pPr>
              <a:buFont typeface="Arial" panose="020B0604020202020204" pitchFamily="34" charset="0"/>
              <a:buChar char="•"/>
            </a:pPr>
            <a:r>
              <a:rPr lang="en-US" sz="2800" dirty="0" err="1" smtClean="0"/>
              <a:t>Enquête</a:t>
            </a:r>
            <a:r>
              <a:rPr lang="en-US" sz="2800" dirty="0" smtClean="0"/>
              <a:t> </a:t>
            </a:r>
            <a:r>
              <a:rPr lang="en-US" sz="2800" dirty="0" err="1" smtClean="0"/>
              <a:t>annuelle</a:t>
            </a:r>
            <a:r>
              <a:rPr lang="en-US" sz="2800" dirty="0" smtClean="0"/>
              <a:t> sur les </a:t>
            </a:r>
            <a:r>
              <a:rPr lang="en-US" sz="2800" dirty="0" err="1" smtClean="0"/>
              <a:t>besoins</a:t>
            </a:r>
            <a:r>
              <a:rPr lang="en-US" sz="2800" dirty="0" smtClean="0"/>
              <a:t> de formation 2023 2024</a:t>
            </a:r>
          </a:p>
          <a:p>
            <a:pPr>
              <a:buFont typeface="Arial" panose="020B0604020202020204" pitchFamily="34" charset="0"/>
              <a:buChar char="•"/>
            </a:pPr>
            <a:r>
              <a:rPr lang="en-US" sz="3200" dirty="0" smtClean="0"/>
              <a:t> Le SRAV</a:t>
            </a:r>
          </a:p>
          <a:p>
            <a:pPr>
              <a:buFont typeface="Arial" panose="020B0604020202020204" pitchFamily="34" charset="0"/>
              <a:buChar char="•"/>
            </a:pPr>
            <a:r>
              <a:rPr lang="en-US" sz="3200" dirty="0" smtClean="0"/>
              <a:t>Formations </a:t>
            </a:r>
            <a:r>
              <a:rPr lang="en-US" sz="3200" dirty="0" err="1" smtClean="0"/>
              <a:t>prévues</a:t>
            </a:r>
            <a:r>
              <a:rPr lang="en-US" sz="3200" dirty="0" smtClean="0"/>
              <a:t> </a:t>
            </a:r>
          </a:p>
          <a:p>
            <a:pPr>
              <a:buFont typeface="Arial" panose="020B0604020202020204" pitchFamily="34" charset="0"/>
              <a:buChar char="•"/>
            </a:pPr>
            <a:r>
              <a:rPr lang="en-US" sz="3200" dirty="0" smtClean="0"/>
              <a:t>Formations </a:t>
            </a:r>
            <a:r>
              <a:rPr lang="en-US" sz="3200" dirty="0" err="1" smtClean="0"/>
              <a:t>informelles</a:t>
            </a:r>
            <a:endParaRPr lang="en-US" sz="3200" dirty="0" smtClean="0"/>
          </a:p>
          <a:p>
            <a:pPr>
              <a:buFont typeface="Arial" panose="020B0604020202020204" pitchFamily="34" charset="0"/>
              <a:buChar char="•"/>
            </a:pPr>
            <a:endParaRPr lang="en-US" sz="3200" dirty="0" smtClean="0"/>
          </a:p>
          <a:p>
            <a:pPr>
              <a:buFont typeface="Arial" panose="020B0604020202020204" pitchFamily="34" charset="0"/>
              <a:buChar char="•"/>
            </a:pPr>
            <a:endParaRPr lang="en-US" sz="3200" dirty="0"/>
          </a:p>
        </p:txBody>
      </p:sp>
    </p:spTree>
    <p:extLst>
      <p:ext uri="{BB962C8B-B14F-4D97-AF65-F5344CB8AC3E}">
        <p14:creationId xmlns:p14="http://schemas.microsoft.com/office/powerpoint/2010/main" val="7499562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CF056807-B0C8-4F07-85E7-F7089CF1DAF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3109" y="147176"/>
            <a:ext cx="2176276" cy="917450"/>
          </a:xfrm>
          <a:prstGeom prst="rect">
            <a:avLst/>
          </a:prstGeom>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6570" y="106572"/>
            <a:ext cx="1507126" cy="11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a:xfrm>
            <a:off x="1362291" y="1208015"/>
            <a:ext cx="7886700" cy="746620"/>
          </a:xfrm>
        </p:spPr>
        <p:txBody>
          <a:bodyPr>
            <a:normAutofit/>
          </a:bodyPr>
          <a:lstStyle/>
          <a:p>
            <a:r>
              <a:rPr lang="en-US" dirty="0" err="1" smtClean="0"/>
              <a:t>Enquête</a:t>
            </a:r>
            <a:r>
              <a:rPr lang="en-US" dirty="0" smtClean="0"/>
              <a:t> </a:t>
            </a:r>
            <a:r>
              <a:rPr lang="en-US" dirty="0" err="1" smtClean="0"/>
              <a:t>annuelle</a:t>
            </a:r>
            <a:endParaRPr lang="en-US" dirty="0"/>
          </a:p>
        </p:txBody>
      </p:sp>
      <p:sp>
        <p:nvSpPr>
          <p:cNvPr id="3" name="Espace réservé du texte 2"/>
          <p:cNvSpPr>
            <a:spLocks noGrp="1"/>
          </p:cNvSpPr>
          <p:nvPr>
            <p:ph type="body" sz="quarter" idx="10"/>
          </p:nvPr>
        </p:nvSpPr>
        <p:spPr>
          <a:xfrm>
            <a:off x="1212621" y="1851503"/>
            <a:ext cx="6554788" cy="816196"/>
          </a:xfrm>
        </p:spPr>
        <p:txBody>
          <a:bodyPr>
            <a:normAutofit fontScale="92500" lnSpcReduction="10000"/>
          </a:bodyPr>
          <a:lstStyle/>
          <a:p>
            <a:endParaRPr lang="en-US" dirty="0" smtClean="0"/>
          </a:p>
          <a:p>
            <a:r>
              <a:rPr lang="en-US" dirty="0" smtClean="0"/>
              <a:t>Le </a:t>
            </a:r>
            <a:r>
              <a:rPr lang="en-US" dirty="0" err="1" smtClean="0"/>
              <a:t>contexte</a:t>
            </a:r>
            <a:r>
              <a:rPr lang="en-US" dirty="0" smtClean="0"/>
              <a:t>…</a:t>
            </a:r>
            <a:endParaRPr lang="en-US" dirty="0"/>
          </a:p>
        </p:txBody>
      </p:sp>
      <p:sp>
        <p:nvSpPr>
          <p:cNvPr id="5" name="Espace réservé du texte 4"/>
          <p:cNvSpPr>
            <a:spLocks noGrp="1"/>
          </p:cNvSpPr>
          <p:nvPr>
            <p:ph type="body" sz="quarter" idx="11"/>
          </p:nvPr>
        </p:nvSpPr>
        <p:spPr>
          <a:xfrm>
            <a:off x="2089441" y="2346592"/>
            <a:ext cx="6554788" cy="4017649"/>
          </a:xfrm>
        </p:spPr>
        <p:txBody>
          <a:bodyPr>
            <a:noAutofit/>
          </a:bodyPr>
          <a:lstStyle/>
          <a:p>
            <a:pPr>
              <a:buFont typeface="Arial" panose="020B0604020202020204" pitchFamily="34" charset="0"/>
              <a:buChar char="•"/>
            </a:pPr>
            <a:endParaRPr lang="en-US" sz="2400" dirty="0" smtClean="0"/>
          </a:p>
          <a:p>
            <a:pPr>
              <a:buFont typeface="Arial" panose="020B0604020202020204" pitchFamily="34" charset="0"/>
              <a:buChar char="•"/>
            </a:pPr>
            <a:endParaRPr lang="en-US" sz="2400" dirty="0" smtClean="0"/>
          </a:p>
          <a:p>
            <a:pPr>
              <a:buFont typeface="Arial" panose="020B0604020202020204" pitchFamily="34" charset="0"/>
              <a:buChar char="•"/>
            </a:pPr>
            <a:r>
              <a:rPr lang="en-US" sz="2400" dirty="0" smtClean="0"/>
              <a:t>19 clubs sur les 45 du </a:t>
            </a:r>
            <a:r>
              <a:rPr lang="en-US" sz="2400" dirty="0" err="1" smtClean="0"/>
              <a:t>département</a:t>
            </a:r>
            <a:r>
              <a:rPr lang="en-US" sz="2400" dirty="0" smtClean="0"/>
              <a:t> </a:t>
            </a:r>
            <a:r>
              <a:rPr lang="en-US" sz="2400" dirty="0" err="1" smtClean="0"/>
              <a:t>ont</a:t>
            </a:r>
            <a:r>
              <a:rPr lang="en-US" sz="2400" dirty="0" smtClean="0"/>
              <a:t> à priori au </a:t>
            </a:r>
            <a:r>
              <a:rPr lang="en-US" sz="2400" dirty="0" err="1" smtClean="0"/>
              <a:t>moins</a:t>
            </a:r>
            <a:r>
              <a:rPr lang="en-US" sz="2400" dirty="0" smtClean="0"/>
              <a:t> un </a:t>
            </a:r>
            <a:r>
              <a:rPr lang="en-US" sz="2400" dirty="0" err="1" smtClean="0"/>
              <a:t>animateur</a:t>
            </a:r>
            <a:r>
              <a:rPr lang="en-US" sz="2400" dirty="0" smtClean="0"/>
              <a:t>.</a:t>
            </a:r>
          </a:p>
          <a:p>
            <a:pPr>
              <a:buFont typeface="Arial" panose="020B0604020202020204" pitchFamily="34" charset="0"/>
              <a:buChar char="•"/>
            </a:pPr>
            <a:r>
              <a:rPr lang="en-US" sz="2400" dirty="0" smtClean="0"/>
              <a:t>Sur </a:t>
            </a:r>
            <a:r>
              <a:rPr lang="en-US" sz="2400" dirty="0" err="1" smtClean="0"/>
              <a:t>ces</a:t>
            </a:r>
            <a:r>
              <a:rPr lang="en-US" sz="2400" dirty="0" smtClean="0"/>
              <a:t> 19 clubs, 9 </a:t>
            </a:r>
            <a:r>
              <a:rPr lang="en-US" sz="2400" dirty="0" err="1" smtClean="0"/>
              <a:t>ont</a:t>
            </a:r>
            <a:r>
              <a:rPr lang="en-US" sz="2400" dirty="0" smtClean="0"/>
              <a:t> au </a:t>
            </a:r>
            <a:r>
              <a:rPr lang="en-US" sz="2400" dirty="0" err="1" smtClean="0"/>
              <a:t>moins</a:t>
            </a:r>
            <a:r>
              <a:rPr lang="en-US" sz="2400" dirty="0" smtClean="0"/>
              <a:t> 2 </a:t>
            </a:r>
            <a:r>
              <a:rPr lang="en-US" sz="2400" dirty="0" err="1" smtClean="0"/>
              <a:t>animateurs</a:t>
            </a:r>
            <a:r>
              <a:rPr lang="en-US" sz="2400" dirty="0" smtClean="0"/>
              <a:t>, </a:t>
            </a:r>
            <a:r>
              <a:rPr lang="en-US" sz="2400" dirty="0" err="1" smtClean="0"/>
              <a:t>soit</a:t>
            </a:r>
            <a:r>
              <a:rPr lang="en-US" sz="2400" dirty="0" smtClean="0"/>
              <a:t> 20% des clubs du </a:t>
            </a:r>
            <a:r>
              <a:rPr lang="en-US" sz="2400" dirty="0" err="1" smtClean="0"/>
              <a:t>département</a:t>
            </a:r>
            <a:r>
              <a:rPr lang="en-US" sz="2400" dirty="0" smtClean="0"/>
              <a:t>. </a:t>
            </a:r>
          </a:p>
          <a:p>
            <a:pPr>
              <a:buFont typeface="Arial" panose="020B0604020202020204" pitchFamily="34" charset="0"/>
              <a:buChar char="•"/>
            </a:pPr>
            <a:r>
              <a:rPr lang="en-US" sz="2400" dirty="0" smtClean="0"/>
              <a:t>Au sein de </a:t>
            </a:r>
            <a:r>
              <a:rPr lang="en-US" sz="2400" dirty="0" err="1" smtClean="0"/>
              <a:t>ces</a:t>
            </a:r>
            <a:r>
              <a:rPr lang="en-US" sz="2400" dirty="0" smtClean="0"/>
              <a:t> 9 Clubs, on </a:t>
            </a:r>
            <a:r>
              <a:rPr lang="en-US" sz="2400" dirty="0" err="1" smtClean="0"/>
              <a:t>trouve</a:t>
            </a:r>
            <a:r>
              <a:rPr lang="en-US" sz="2400" dirty="0" smtClean="0"/>
              <a:t> les 5 EFV du </a:t>
            </a:r>
            <a:r>
              <a:rPr lang="en-US" sz="2400" dirty="0" err="1" smtClean="0"/>
              <a:t>département</a:t>
            </a:r>
            <a:r>
              <a:rPr lang="en-US" sz="2400" dirty="0" smtClean="0"/>
              <a:t>.</a:t>
            </a:r>
          </a:p>
          <a:p>
            <a:pPr>
              <a:buFont typeface="Arial" panose="020B0604020202020204" pitchFamily="34" charset="0"/>
              <a:buChar char="•"/>
            </a:pPr>
            <a:endParaRPr lang="en-US" sz="2400" dirty="0" smtClean="0"/>
          </a:p>
          <a:p>
            <a:pPr>
              <a:buFont typeface="Arial" panose="020B0604020202020204" pitchFamily="34" charset="0"/>
              <a:buChar char="•"/>
            </a:pPr>
            <a:endParaRPr lang="en-US" sz="2400" dirty="0"/>
          </a:p>
        </p:txBody>
      </p:sp>
    </p:spTree>
    <p:extLst>
      <p:ext uri="{BB962C8B-B14F-4D97-AF65-F5344CB8AC3E}">
        <p14:creationId xmlns:p14="http://schemas.microsoft.com/office/powerpoint/2010/main" val="4075590606"/>
      </p:ext>
    </p:extLst>
  </p:cSld>
  <p:clrMapOvr>
    <a:masterClrMapping/>
  </p:clrMapOvr>
  <p:timing>
    <p:tnLst>
      <p:par>
        <p:cTn id="1" dur="indefinite" restart="never" nodeType="tmRoot"/>
      </p:par>
    </p:tnLst>
  </p:timing>
</p:sld>
</file>

<file path=ppt/theme/theme1.xml><?xml version="1.0" encoding="utf-8"?>
<a:theme xmlns:a="http://schemas.openxmlformats.org/drawingml/2006/main" name="Diapositive TITR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ésentation2" id="{70BFF9DA-2FDA-0042-BE21-83120EFFC6DA}" vid="{7EC27346-B593-C647-BF63-6C7DAB2A9EB3}"/>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ésentation2" id="{70BFF9DA-2FDA-0042-BE21-83120EFFC6DA}" vid="{BC62F87B-4C81-0E45-9B15-1CBBB3796E71}"/>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Thème Office</Template>
  <TotalTime>2058</TotalTime>
  <Words>1923</Words>
  <Application>Microsoft Office PowerPoint</Application>
  <PresentationFormat>Affichage à l'écran (4:3)</PresentationFormat>
  <Paragraphs>300</Paragraphs>
  <Slides>42</Slides>
  <Notes>8</Notes>
  <HiddenSlides>0</HiddenSlides>
  <MMClips>0</MMClips>
  <ScaleCrop>false</ScaleCrop>
  <HeadingPairs>
    <vt:vector size="4" baseType="variant">
      <vt:variant>
        <vt:lpstr>Thème</vt:lpstr>
      </vt:variant>
      <vt:variant>
        <vt:i4>2</vt:i4>
      </vt:variant>
      <vt:variant>
        <vt:lpstr>Titres des diapositives</vt:lpstr>
      </vt:variant>
      <vt:variant>
        <vt:i4>42</vt:i4>
      </vt:variant>
    </vt:vector>
  </HeadingPairs>
  <TitlesOfParts>
    <vt:vector size="44" baseType="lpstr">
      <vt:lpstr>Diapositive TITRE</vt:lpstr>
      <vt:lpstr>Conception personnalisée</vt:lpstr>
      <vt:lpstr>Présentation PowerPoint</vt:lpstr>
      <vt:lpstr>Présentation PowerPoint</vt:lpstr>
      <vt:lpstr>Calendrier fédéral</vt:lpstr>
      <vt:lpstr>Calendrier fédéral 2024 jeunes</vt:lpstr>
      <vt:lpstr>Calendrier régional IDF 2024</vt:lpstr>
      <vt:lpstr>Présentation PowerPoint</vt:lpstr>
      <vt:lpstr>Commission Formation</vt:lpstr>
      <vt:lpstr>Présentation PowerPoint</vt:lpstr>
      <vt:lpstr>Enquête annuelle</vt:lpstr>
      <vt:lpstr>Enquête annuelle</vt:lpstr>
      <vt:lpstr>Le SRAV</vt:lpstr>
      <vt:lpstr>LE SRAV</vt:lpstr>
      <vt:lpstr>Formations prévues</vt:lpstr>
      <vt:lpstr>Formations prévues</vt:lpstr>
      <vt:lpstr>Formations informelles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Jeunes</vt:lpstr>
      <vt:lpstr>Présentation PowerPoint</vt:lpstr>
      <vt:lpstr>Critérium Départemental - Penchard</vt:lpstr>
      <vt:lpstr>Critérium National - Rambouillet </vt:lpstr>
      <vt:lpstr>Critérium Régional   Buthiers</vt:lpstr>
      <vt:lpstr>Présentation PowerPoint</vt:lpstr>
      <vt:lpstr>Présentation PowerPoint</vt:lpstr>
      <vt:lpstr>Présentation PowerPoint</vt:lpstr>
      <vt:lpstr>L’équipe</vt:lpstr>
      <vt:lpstr>Présentation PowerPoint</vt:lpstr>
      <vt:lpstr>2024</vt:lpstr>
      <vt:lpstr> Dates prévisionnelles 2023-2024 </vt:lpstr>
      <vt:lpstr>Présentation PowerPoint</vt:lpstr>
      <vt:lpstr>Séminaire jeunes  8 et 9 décembre 2023</vt:lpstr>
      <vt:lpstr>Critérium &amp; CNER ascension 2024 </vt:lpstr>
      <vt:lpstr>Toutes les EFV à Roanne du 16 au 20/28 juillet 2024  e nom de l’évènement reste à trouver</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Charlotte FAURE D'INTRONE</dc:creator>
  <cp:lastModifiedBy>christian</cp:lastModifiedBy>
  <cp:revision>116</cp:revision>
  <cp:lastPrinted>2023-09-29T13:58:59Z</cp:lastPrinted>
  <dcterms:created xsi:type="dcterms:W3CDTF">2018-04-17T10:16:13Z</dcterms:created>
  <dcterms:modified xsi:type="dcterms:W3CDTF">2023-10-05T14:06:39Z</dcterms:modified>
</cp:coreProperties>
</file>